
<file path=[Content_Types].xml><?xml version="1.0" encoding="utf-8"?>
<Types xmlns="http://schemas.openxmlformats.org/package/2006/content-types">
  <Default Extension="jpeg" ContentType="image/jpeg"/>
  <Default Extension="png" ContentType="image/png"/>
  <Default Extension="tiff" ContentType="image/tif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62" r:id="rId6"/>
    <p:sldId id="259" r:id="rId7"/>
    <p:sldId id="260" r:id="rId8"/>
    <p:sldId id="261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60" d="100"/>
          <a:sy n="60" d="100"/>
        </p:scale>
        <p:origin x="-1560" y="-1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300E3-B962-4F39-95CC-B53419866C2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B04F2-764B-41EC-A153-DF931AD51C6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300E3-B962-4F39-95CC-B53419866C2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B04F2-764B-41EC-A153-DF931AD51C6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300E3-B962-4F39-95CC-B53419866C2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B04F2-764B-41EC-A153-DF931AD51C6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300E3-B962-4F39-95CC-B53419866C2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B04F2-764B-41EC-A153-DF931AD51C6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300E3-B962-4F39-95CC-B53419866C2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B04F2-764B-41EC-A153-DF931AD51C6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300E3-B962-4F39-95CC-B53419866C2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B04F2-764B-41EC-A153-DF931AD51C6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300E3-B962-4F39-95CC-B53419866C20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B04F2-764B-41EC-A153-DF931AD51C6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300E3-B962-4F39-95CC-B53419866C20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B04F2-764B-41EC-A153-DF931AD51C6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300E3-B962-4F39-95CC-B53419866C20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B04F2-764B-41EC-A153-DF931AD51C6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300E3-B962-4F39-95CC-B53419866C2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B04F2-764B-41EC-A153-DF931AD51C6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300E3-B962-4F39-95CC-B53419866C2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B04F2-764B-41EC-A153-DF931AD51C6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2300E3-B962-4F39-95CC-B53419866C2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B04F2-764B-41EC-A153-DF931AD51C63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jpeg"/><Relationship Id="rId8" Type="http://schemas.openxmlformats.org/officeDocument/2006/relationships/image" Target="../media/image10.png"/><Relationship Id="rId7" Type="http://schemas.openxmlformats.org/officeDocument/2006/relationships/image" Target="../media/image9.jpeg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8" Type="http://schemas.openxmlformats.org/officeDocument/2006/relationships/slideLayout" Target="../slideLayouts/slideLayout2.xml"/><Relationship Id="rId17" Type="http://schemas.openxmlformats.org/officeDocument/2006/relationships/image" Target="../media/image19.jpeg"/><Relationship Id="rId16" Type="http://schemas.openxmlformats.org/officeDocument/2006/relationships/image" Target="../media/image18.jpeg"/><Relationship Id="rId15" Type="http://schemas.openxmlformats.org/officeDocument/2006/relationships/image" Target="../media/image17.jpeg"/><Relationship Id="rId14" Type="http://schemas.openxmlformats.org/officeDocument/2006/relationships/image" Target="../media/image16.jpeg"/><Relationship Id="rId13" Type="http://schemas.openxmlformats.org/officeDocument/2006/relationships/image" Target="../media/image15.jpeg"/><Relationship Id="rId12" Type="http://schemas.openxmlformats.org/officeDocument/2006/relationships/image" Target="../media/image14.jpeg"/><Relationship Id="rId11" Type="http://schemas.openxmlformats.org/officeDocument/2006/relationships/image" Target="../media/image13.jpeg"/><Relationship Id="rId10" Type="http://schemas.openxmlformats.org/officeDocument/2006/relationships/image" Target="../media/image12.jpeg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jpeg"/><Relationship Id="rId8" Type="http://schemas.openxmlformats.org/officeDocument/2006/relationships/image" Target="../media/image10.png"/><Relationship Id="rId7" Type="http://schemas.openxmlformats.org/officeDocument/2006/relationships/image" Target="../media/image9.jpeg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8" Type="http://schemas.openxmlformats.org/officeDocument/2006/relationships/slideLayout" Target="../slideLayouts/slideLayout2.xml"/><Relationship Id="rId17" Type="http://schemas.openxmlformats.org/officeDocument/2006/relationships/image" Target="../media/image19.jpeg"/><Relationship Id="rId16" Type="http://schemas.openxmlformats.org/officeDocument/2006/relationships/image" Target="../media/image18.jpeg"/><Relationship Id="rId15" Type="http://schemas.openxmlformats.org/officeDocument/2006/relationships/image" Target="../media/image17.jpeg"/><Relationship Id="rId14" Type="http://schemas.openxmlformats.org/officeDocument/2006/relationships/image" Target="../media/image16.jpeg"/><Relationship Id="rId13" Type="http://schemas.openxmlformats.org/officeDocument/2006/relationships/image" Target="../media/image15.jpeg"/><Relationship Id="rId12" Type="http://schemas.openxmlformats.org/officeDocument/2006/relationships/image" Target="../media/image14.jpeg"/><Relationship Id="rId11" Type="http://schemas.openxmlformats.org/officeDocument/2006/relationships/image" Target="../media/image13.jpeg"/><Relationship Id="rId10" Type="http://schemas.openxmlformats.org/officeDocument/2006/relationships/image" Target="../media/image12.jpeg"/><Relationship Id="rId1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F:\A1.jpg"/>
          <p:cNvPicPr>
            <a:picLocks noChangeAspect="1" noChangeArrowheads="1"/>
          </p:cNvPicPr>
          <p:nvPr/>
        </p:nvPicPr>
        <p:blipFill>
          <a:blip r:embed="rId1" cstate="screen"/>
          <a:stretch>
            <a:fillRect/>
          </a:stretch>
        </p:blipFill>
        <p:spPr bwMode="auto">
          <a:xfrm>
            <a:off x="5357818" y="1643050"/>
            <a:ext cx="3429024" cy="2286015"/>
          </a:xfrm>
          <a:prstGeom prst="roundRect">
            <a:avLst/>
          </a:prstGeom>
          <a:noFill/>
          <a:ln>
            <a:noFill/>
          </a:ln>
        </p:spPr>
      </p:pic>
      <p:pic>
        <p:nvPicPr>
          <p:cNvPr id="6" name="Picture 7" descr="F:\A1.jpg"/>
          <p:cNvPicPr>
            <a:picLocks noChangeAspect="1" noChangeArrowheads="1"/>
          </p:cNvPicPr>
          <p:nvPr/>
        </p:nvPicPr>
        <p:blipFill>
          <a:blip r:embed="rId2" cstate="screen"/>
          <a:stretch>
            <a:fillRect/>
          </a:stretch>
        </p:blipFill>
        <p:spPr bwMode="auto">
          <a:xfrm>
            <a:off x="5357818" y="4357694"/>
            <a:ext cx="3429024" cy="2286015"/>
          </a:xfrm>
          <a:prstGeom prst="roundRect">
            <a:avLst/>
          </a:prstGeom>
          <a:noFill/>
          <a:ln>
            <a:noFill/>
          </a:ln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4071942"/>
            <a:ext cx="3643338" cy="2502363"/>
          </a:xfrm>
          <a:prstGeom prst="roundRect">
            <a:avLst/>
          </a:prstGeom>
          <a:noFill/>
          <a:ln>
            <a:noFill/>
          </a:ln>
        </p:spPr>
      </p:pic>
      <p:pic>
        <p:nvPicPr>
          <p:cNvPr id="11" name="Picture 2" descr="C:\Users\Bolat Sultankulov\Documents\Diyaz Nurmakhanovich\logo pn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43834" y="123702"/>
            <a:ext cx="1357322" cy="1162158"/>
          </a:xfrm>
          <a:prstGeom prst="rect">
            <a:avLst/>
          </a:prstGeom>
          <a:noFill/>
        </p:spPr>
      </p:pic>
      <p:sp>
        <p:nvSpPr>
          <p:cNvPr id="12" name="Rounded Rectangle 11"/>
          <p:cNvSpPr/>
          <p:nvPr/>
        </p:nvSpPr>
        <p:spPr>
          <a:xfrm>
            <a:off x="2000232" y="285728"/>
            <a:ext cx="5214974" cy="107157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spcBef>
                <a:spcPct val="0"/>
              </a:spcBef>
              <a:defRPr/>
            </a:pPr>
            <a:r>
              <a:rPr lang="ru-RU" altLang="zh-CN" sz="2800" dirty="0" smtClean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Лаборатория Высоковольтных Испытании </a:t>
            </a:r>
            <a:endParaRPr lang="zh-CN" altLang="en-US" sz="28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85720" y="1500174"/>
            <a:ext cx="4572032" cy="242889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lvl="1" indent="-342900" defTabSz="53467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9A0000"/>
              </a:buClr>
              <a:buSzPct val="80000"/>
              <a:buFont typeface="Verdana" panose="020B0604030504040204" pitchFamily="34" charset="0"/>
              <a:buNone/>
            </a:pPr>
            <a:endParaRPr lang="ru-RU" altLang="zh-CN" sz="1600" dirty="0" smtClean="0">
              <a:latin typeface="Cambria" panose="02040503050406030204" pitchFamily="18" charset="0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marL="342900" lvl="1" indent="-342900" defTabSz="53467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9A0000"/>
              </a:buClr>
              <a:buSzPct val="80000"/>
              <a:buFont typeface="Verdana" panose="020B0604030504040204" pitchFamily="34" charset="0"/>
              <a:buNone/>
            </a:pPr>
            <a:r>
              <a:rPr lang="ru-RU" altLang="zh-CN" sz="1600" dirty="0" smtClean="0">
                <a:latin typeface="Cambria" panose="02040503050406030204" pitchFamily="18" charset="0"/>
                <a:ea typeface="Microsoft YaHei" panose="020B0503020204020204" pitchFamily="34" charset="-122"/>
                <a:cs typeface="Arial" panose="020B0604020202020204" pitchFamily="34" charset="0"/>
              </a:rPr>
              <a:t>Высоконапряженный тест AC: до 1500кВ</a:t>
            </a:r>
            <a:endParaRPr lang="ru-RU" altLang="zh-CN" sz="1600" dirty="0">
              <a:latin typeface="Cambria" panose="02040503050406030204" pitchFamily="18" charset="0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marL="342900" lvl="1" indent="-342900" defTabSz="53467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9A0000"/>
              </a:buClr>
              <a:buSzPct val="80000"/>
              <a:buFont typeface="Verdana" panose="020B0604030504040204" pitchFamily="34" charset="0"/>
              <a:buNone/>
            </a:pPr>
            <a:r>
              <a:rPr lang="ru-RU" altLang="zh-CN" sz="1600" dirty="0" smtClean="0">
                <a:latin typeface="Cambria" panose="02040503050406030204" pitchFamily="18" charset="0"/>
                <a:ea typeface="Microsoft YaHei" panose="020B0503020204020204" pitchFamily="34" charset="-122"/>
                <a:cs typeface="Arial" panose="020B0604020202020204" pitchFamily="34" charset="0"/>
              </a:rPr>
              <a:t>Высоконапряженный тест </a:t>
            </a:r>
            <a:r>
              <a:rPr lang="ru-RU" altLang="zh-CN" sz="1600" dirty="0" smtClean="0">
                <a:latin typeface="Cambria" panose="02040503050406030204" pitchFamily="18" charset="0"/>
                <a:ea typeface="Microsoft YaHei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DC:  до±1600</a:t>
            </a:r>
            <a:r>
              <a:rPr lang="ru-RU" sz="1600" dirty="0" smtClean="0">
                <a:latin typeface="Cambria" panose="02040503050406030204" pitchFamily="18" charset="0"/>
                <a:ea typeface="Microsoft YaHei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кВ</a:t>
            </a:r>
            <a:endParaRPr lang="ru-RU" sz="1600" dirty="0">
              <a:latin typeface="Cambria" panose="02040503050406030204" pitchFamily="18" charset="0"/>
              <a:ea typeface="Microsoft YaHei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342900" lvl="1" indent="-342900" defTabSz="53467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9A0000"/>
              </a:buClr>
              <a:buSzPct val="80000"/>
              <a:buFont typeface="Verdana" panose="020B0604030504040204" pitchFamily="34" charset="0"/>
              <a:buNone/>
            </a:pPr>
            <a:r>
              <a:rPr lang="ru-RU" altLang="zh-CN" sz="1600" dirty="0" smtClean="0">
                <a:latin typeface="Cambria" panose="02040503050406030204" pitchFamily="18" charset="0"/>
                <a:ea typeface="Microsoft YaHei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Тест импульса перенапряжения: до 3600кВ</a:t>
            </a:r>
            <a:endParaRPr lang="ru-RU" altLang="zh-CN" sz="1600" dirty="0" smtClean="0">
              <a:latin typeface="Cambria" panose="02040503050406030204" pitchFamily="18" charset="0"/>
              <a:ea typeface="Microsoft YaHei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342900" lvl="1" indent="-342900" defTabSz="534670">
              <a:spcBef>
                <a:spcPts val="600"/>
              </a:spcBef>
              <a:spcAft>
                <a:spcPts val="600"/>
              </a:spcAft>
              <a:buClr>
                <a:srgbClr val="9A0000"/>
              </a:buClr>
              <a:buSzPct val="80000"/>
            </a:pPr>
            <a:r>
              <a:rPr lang="ru-RU" altLang="zh-CN" sz="1600" dirty="0" smtClean="0">
                <a:latin typeface="Cambria" panose="02040503050406030204" pitchFamily="18" charset="0"/>
                <a:ea typeface="Microsoft YaHei" panose="020B0503020204020204" pitchFamily="34" charset="-122"/>
              </a:rPr>
              <a:t>Высоконапряженный тест </a:t>
            </a:r>
            <a:r>
              <a:rPr lang="en-US" altLang="zh-CN" sz="1600" dirty="0" smtClean="0">
                <a:latin typeface="Cambria" panose="02040503050406030204" pitchFamily="18" charset="0"/>
                <a:ea typeface="Microsoft YaHei" panose="020B0503020204020204" pitchFamily="34" charset="-122"/>
              </a:rPr>
              <a:t>DC</a:t>
            </a:r>
            <a:endParaRPr lang="ru-RU" altLang="zh-CN" sz="1600" dirty="0" smtClean="0">
              <a:latin typeface="Cambria" panose="02040503050406030204" pitchFamily="18" charset="0"/>
              <a:ea typeface="Microsoft YaHei" panose="020B0503020204020204" pitchFamily="34" charset="-122"/>
            </a:endParaRPr>
          </a:p>
          <a:p>
            <a:pPr marL="342900" lvl="1" indent="-342900" defTabSz="534670">
              <a:spcBef>
                <a:spcPts val="600"/>
              </a:spcBef>
              <a:spcAft>
                <a:spcPts val="600"/>
              </a:spcAft>
              <a:buClr>
                <a:srgbClr val="9A0000"/>
              </a:buClr>
              <a:buSzPct val="80000"/>
            </a:pPr>
            <a:r>
              <a:rPr lang="ru-RU" altLang="zh-CN" sz="1600" dirty="0" smtClean="0">
                <a:latin typeface="Cambria" panose="02040503050406030204" pitchFamily="18" charset="0"/>
                <a:sym typeface="Arial" panose="020B0604020202020204" pitchFamily="34" charset="0"/>
              </a:rPr>
              <a:t>Тест импульса перенапряжения</a:t>
            </a:r>
            <a:endParaRPr lang="zh-CN" altLang="zh-CN" sz="1600" dirty="0" smtClean="0">
              <a:latin typeface="Cambria" panose="02040503050406030204" pitchFamily="18" charset="0"/>
              <a:ea typeface="Microsoft YaHei" panose="020B0503020204020204" pitchFamily="34" charset="-122"/>
            </a:endParaRPr>
          </a:p>
          <a:p>
            <a:pPr marL="342900" lvl="1" indent="-342900" defTabSz="53467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9A0000"/>
              </a:buClr>
              <a:buSzPct val="80000"/>
              <a:buFont typeface="Verdana" panose="020B0604030504040204" pitchFamily="34" charset="0"/>
              <a:buNone/>
            </a:pPr>
            <a:endParaRPr lang="zh-CN" altLang="en-US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57170" y="1500181"/>
            <a:ext cx="6732587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3100" b="1" i="0" u="none" strike="noStrike" kern="1200" cap="none" spc="0" normalizeH="0" baseline="0" noProof="0" dirty="0" smtClean="0">
              <a:ln>
                <a:noFill/>
              </a:ln>
              <a:solidFill>
                <a:srgbClr val="0A43AA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gray">
          <a:xfrm>
            <a:off x="8072462" y="2714620"/>
            <a:ext cx="5006975" cy="400110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1200"/>
              </a:spcAft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en-US" altLang="zh-CN" sz="2000" b="1" dirty="0">
              <a:solidFill>
                <a:srgbClr val="0D0D0D"/>
              </a:solidFill>
              <a:ea typeface="SimHei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6" name="Picture 2" descr="C:\Users\Bolat Sultankulov\Documents\Diyaz Nurmakhanovich\logo png.pn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7643834" y="123702"/>
            <a:ext cx="1357322" cy="1162158"/>
          </a:xfrm>
          <a:prstGeom prst="rect">
            <a:avLst/>
          </a:prstGeom>
          <a:noFill/>
        </p:spPr>
      </p:pic>
      <p:sp>
        <p:nvSpPr>
          <p:cNvPr id="7" name="Rounded Rectangle 6"/>
          <p:cNvSpPr/>
          <p:nvPr/>
        </p:nvSpPr>
        <p:spPr>
          <a:xfrm>
            <a:off x="2000232" y="285728"/>
            <a:ext cx="5214974" cy="107157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spcBef>
                <a:spcPct val="0"/>
              </a:spcBef>
              <a:defRPr/>
            </a:pPr>
            <a:r>
              <a:rPr lang="ru-RU" altLang="zh-CN" sz="32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Международные </a:t>
            </a:r>
            <a:r>
              <a:rPr lang="ru-RU" altLang="zh-CN" sz="3200" dirty="0" smtClean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стандарты</a:t>
            </a:r>
            <a:endParaRPr lang="en-US" altLang="zh-CN" sz="32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14282" y="1571612"/>
            <a:ext cx="4714908" cy="400052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spcBef>
                <a:spcPts val="600"/>
              </a:spcBef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altLang="zh-CN" sz="2000" dirty="0" smtClean="0">
                <a:solidFill>
                  <a:srgbClr val="0D0D0D"/>
                </a:solidFill>
                <a:latin typeface="Cambria" panose="02040503050406030204" pitchFamily="18" charset="0"/>
                <a:ea typeface="SimHei" panose="02010609060101010101" pitchFamily="49" charset="-122"/>
                <a:cs typeface="Arial" panose="020B0604020202020204" pitchFamily="34" charset="0"/>
              </a:rPr>
              <a:t>КЕ</a:t>
            </a:r>
            <a:r>
              <a:rPr lang="en-US" altLang="zh-CN" sz="2000" dirty="0" smtClean="0">
                <a:solidFill>
                  <a:srgbClr val="0D0D0D"/>
                </a:solidFill>
                <a:latin typeface="Cambria" panose="02040503050406030204" pitchFamily="18" charset="0"/>
                <a:ea typeface="SimHei" panose="02010609060101010101" pitchFamily="49" charset="-122"/>
                <a:cs typeface="Arial" panose="020B0604020202020204" pitchFamily="34" charset="0"/>
              </a:rPr>
              <a:t>MA </a:t>
            </a:r>
            <a:r>
              <a:rPr lang="ru-RU" altLang="zh-CN" sz="2000" dirty="0" smtClean="0">
                <a:solidFill>
                  <a:srgbClr val="0D0D0D"/>
                </a:solidFill>
                <a:latin typeface="Cambria" panose="02040503050406030204" pitchFamily="18" charset="0"/>
                <a:ea typeface="SimHei" panose="02010609060101010101" pitchFamily="49" charset="-122"/>
                <a:cs typeface="Arial" panose="020B0604020202020204" pitchFamily="34" charset="0"/>
              </a:rPr>
              <a:t> сертификат соответствия степени А  по </a:t>
            </a:r>
            <a:r>
              <a:rPr lang="en-US" altLang="zh-CN" sz="2000" dirty="0" smtClean="0">
                <a:solidFill>
                  <a:srgbClr val="0D0D0D"/>
                </a:solidFill>
                <a:latin typeface="Cambria" panose="02040503050406030204" pitchFamily="18" charset="0"/>
                <a:ea typeface="SimHei" panose="02010609060101010101" pitchFamily="49" charset="-122"/>
                <a:cs typeface="Arial" panose="020B0604020202020204" pitchFamily="34" charset="0"/>
              </a:rPr>
              <a:t>IEC 61850 </a:t>
            </a:r>
            <a:endParaRPr lang="ru-RU" altLang="zh-CN" sz="2000" dirty="0" smtClean="0">
              <a:solidFill>
                <a:srgbClr val="0D0D0D"/>
              </a:solidFill>
              <a:latin typeface="Cambria" panose="02040503050406030204" pitchFamily="18" charset="0"/>
              <a:ea typeface="SimHei" panose="02010609060101010101" pitchFamily="49" charset="-122"/>
              <a:cs typeface="Arial" panose="020B0604020202020204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solidFill>
                  <a:srgbClr val="0D0D0D"/>
                </a:solidFill>
                <a:latin typeface="Cambria" panose="02040503050406030204" pitchFamily="18" charset="0"/>
                <a:ea typeface="SimHei" panose="02010609060101010101" pitchFamily="49" charset="-122"/>
                <a:cs typeface="Arial" panose="020B0604020202020204" pitchFamily="34" charset="0"/>
              </a:rPr>
              <a:t>TUV </a:t>
            </a:r>
            <a:r>
              <a:rPr lang="ru-RU" altLang="zh-CN" sz="2000" dirty="0" smtClean="0">
                <a:solidFill>
                  <a:srgbClr val="0D0D0D"/>
                </a:solidFill>
                <a:latin typeface="Cambria" panose="02040503050406030204" pitchFamily="18" charset="0"/>
                <a:ea typeface="SimHei" panose="02010609060101010101" pitchFamily="49" charset="-122"/>
                <a:cs typeface="Arial" panose="020B0604020202020204" pitchFamily="34" charset="0"/>
              </a:rPr>
              <a:t> сертификат прохождения типовых испытаний оборудования</a:t>
            </a:r>
            <a:endParaRPr lang="ru-RU" altLang="zh-CN" sz="2000" dirty="0">
              <a:solidFill>
                <a:srgbClr val="0D0D0D"/>
              </a:solidFill>
              <a:latin typeface="Cambria" panose="02040503050406030204" pitchFamily="18" charset="0"/>
              <a:ea typeface="SimHei" panose="02010609060101010101" pitchFamily="49" charset="-122"/>
              <a:cs typeface="Arial" panose="020B0604020202020204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solidFill>
                  <a:srgbClr val="0D0D0D"/>
                </a:solidFill>
                <a:latin typeface="Cambria" panose="02040503050406030204" pitchFamily="18" charset="0"/>
                <a:ea typeface="SimHei" panose="02010609060101010101" pitchFamily="49" charset="-122"/>
                <a:cs typeface="Arial" panose="020B0604020202020204" pitchFamily="34" charset="0"/>
              </a:rPr>
              <a:t>UL </a:t>
            </a:r>
            <a:r>
              <a:rPr lang="ru-RU" altLang="zh-CN" sz="2000" dirty="0" smtClean="0">
                <a:solidFill>
                  <a:srgbClr val="0D0D0D"/>
                </a:solidFill>
                <a:latin typeface="Cambria" panose="02040503050406030204" pitchFamily="18" charset="0"/>
                <a:ea typeface="SimHei" panose="02010609060101010101" pitchFamily="49" charset="-122"/>
                <a:cs typeface="Arial" panose="020B0604020202020204" pitchFamily="34" charset="0"/>
              </a:rPr>
              <a:t>сертификат</a:t>
            </a:r>
            <a:endParaRPr lang="en-US" altLang="zh-CN" sz="2000" dirty="0" smtClean="0">
              <a:solidFill>
                <a:srgbClr val="0D0D0D"/>
              </a:solidFill>
              <a:latin typeface="Cambria" panose="02040503050406030204" pitchFamily="18" charset="0"/>
              <a:ea typeface="SimHei" panose="02010609060101010101" pitchFamily="49" charset="-122"/>
              <a:cs typeface="Arial" panose="020B0604020202020204" pitchFamily="34" charset="0"/>
            </a:endParaRPr>
          </a:p>
          <a:p>
            <a:pPr algn="ctr"/>
            <a:endParaRPr lang="en-US" dirty="0">
              <a:latin typeface="Cambria" panose="02040503050406030204" pitchFamily="18" charset="0"/>
            </a:endParaRPr>
          </a:p>
        </p:txBody>
      </p:sp>
      <p:pic>
        <p:nvPicPr>
          <p:cNvPr id="9" name="Picture 4" descr="jub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1500174"/>
            <a:ext cx="2651918" cy="37147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2" descr="jubu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05562" y="3000375"/>
            <a:ext cx="2738438" cy="3857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9190" y="5062538"/>
            <a:ext cx="1473200" cy="179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Bolat Sultankulov\Documents\Diyaz Nurmakhanovich\logo png.pn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7643834" y="123702"/>
            <a:ext cx="1357322" cy="1162158"/>
          </a:xfrm>
          <a:prstGeom prst="rect">
            <a:avLst/>
          </a:prstGeom>
          <a:noFill/>
        </p:spPr>
      </p:pic>
      <p:sp>
        <p:nvSpPr>
          <p:cNvPr id="6" name="Rounded Rectangle 5"/>
          <p:cNvSpPr/>
          <p:nvPr/>
        </p:nvSpPr>
        <p:spPr>
          <a:xfrm>
            <a:off x="2000232" y="285728"/>
            <a:ext cx="5214974" cy="107157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latin typeface="Cambria" panose="02040503050406030204" pitchFamily="18" charset="0"/>
                <a:cs typeface="Myriad Arabic" pitchFamily="50" charset="-78"/>
              </a:rPr>
              <a:t>Немного о нас</a:t>
            </a:r>
            <a:endParaRPr lang="en-US" sz="3600" dirty="0">
              <a:latin typeface="Cambria" panose="02040503050406030204" pitchFamily="18" charset="0"/>
              <a:cs typeface="Myriad Arabic" pitchFamily="50" charset="-78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857224" y="1857364"/>
            <a:ext cx="7500990" cy="435771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ru-RU" sz="2800" dirty="0" smtClean="0">
                <a:latin typeface="Cambria" panose="02040503050406030204" pitchFamily="18" charset="0"/>
              </a:rPr>
              <a:t> </a:t>
            </a:r>
            <a:r>
              <a:rPr lang="ru-RU" sz="3200" dirty="0" smtClean="0">
                <a:latin typeface="Cambria" panose="02040503050406030204" pitchFamily="18" charset="0"/>
              </a:rPr>
              <a:t>Образовались в 2015 году</a:t>
            </a:r>
            <a:endParaRPr lang="ru-RU" sz="3200" dirty="0" smtClean="0">
              <a:latin typeface="Cambria" panose="02040503050406030204" pitchFamily="18" charset="0"/>
            </a:endParaRPr>
          </a:p>
          <a:p>
            <a:pPr algn="ctr"/>
            <a:endParaRPr lang="ru-RU" sz="2400" dirty="0" smtClean="0">
              <a:latin typeface="Cambria" panose="02040503050406030204" pitchFamily="18" charset="0"/>
            </a:endParaRPr>
          </a:p>
          <a:p>
            <a:pPr algn="ctr"/>
            <a:r>
              <a:rPr lang="ru-RU" sz="3200" dirty="0" smtClean="0">
                <a:latin typeface="Cambria" panose="02040503050406030204" pitchFamily="18" charset="0"/>
              </a:rPr>
              <a:t>Сфера деятельности: </a:t>
            </a:r>
            <a:endParaRPr lang="ru-RU" sz="3200" dirty="0" smtClean="0">
              <a:latin typeface="Cambria" panose="02040503050406030204" pitchFamily="18" charset="0"/>
            </a:endParaRPr>
          </a:p>
          <a:p>
            <a:pPr algn="ctr"/>
            <a:endParaRPr lang="ru-RU" sz="2400" dirty="0" smtClean="0">
              <a:latin typeface="Cambria" panose="02040503050406030204" pitchFamily="18" charset="0"/>
            </a:endParaRPr>
          </a:p>
          <a:p>
            <a:pPr algn="ctr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Cambria" panose="02040503050406030204" pitchFamily="18" charset="0"/>
              </a:rPr>
              <a:t>Электроэнергетика и зеленые технолологии</a:t>
            </a:r>
            <a:r>
              <a:rPr lang="en-US" sz="2400" dirty="0" smtClean="0">
                <a:latin typeface="Cambria" panose="02040503050406030204" pitchFamily="18" charset="0"/>
              </a:rPr>
              <a:t>;</a:t>
            </a:r>
            <a:endParaRPr lang="ru-RU" sz="2400" dirty="0" smtClean="0">
              <a:latin typeface="Cambria" panose="02040503050406030204" pitchFamily="18" charset="0"/>
            </a:endParaRPr>
          </a:p>
          <a:p>
            <a:pPr algn="ctr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Cambria" panose="02040503050406030204" pitchFamily="18" charset="0"/>
              </a:rPr>
              <a:t>Строительство и проектирование энергетических объектов</a:t>
            </a:r>
            <a:r>
              <a:rPr lang="en-US" sz="2400" dirty="0" smtClean="0">
                <a:latin typeface="Cambria" panose="02040503050406030204" pitchFamily="18" charset="0"/>
              </a:rPr>
              <a:t>;</a:t>
            </a:r>
            <a:r>
              <a:rPr lang="ru-RU" sz="2400" dirty="0" smtClean="0">
                <a:latin typeface="Cambria" panose="02040503050406030204" pitchFamily="18" charset="0"/>
              </a:rPr>
              <a:t> </a:t>
            </a:r>
            <a:endParaRPr lang="en-US" sz="2400" dirty="0" smtClean="0">
              <a:latin typeface="Cambria" panose="02040503050406030204" pitchFamily="18" charset="0"/>
            </a:endParaRPr>
          </a:p>
          <a:p>
            <a:pPr algn="ctr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Cambria" panose="02040503050406030204" pitchFamily="18" charset="0"/>
              </a:rPr>
              <a:t>Производство микропроцессорных устройств, системы мониторинга и управления подстанциями</a:t>
            </a:r>
            <a:endParaRPr lang="en-US" sz="2400" dirty="0">
              <a:latin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Bolat Sultankulov\Documents\Diyaz Nurmakhanovich\logo png.pn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7643834" y="123702"/>
            <a:ext cx="1357322" cy="1162158"/>
          </a:xfrm>
          <a:prstGeom prst="rect">
            <a:avLst/>
          </a:prstGeom>
          <a:noFill/>
        </p:spPr>
      </p:pic>
      <p:sp>
        <p:nvSpPr>
          <p:cNvPr id="5" name="Rounded Rectangle 4"/>
          <p:cNvSpPr/>
          <p:nvPr/>
        </p:nvSpPr>
        <p:spPr>
          <a:xfrm>
            <a:off x="2000232" y="285728"/>
            <a:ext cx="5214974" cy="107157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latin typeface="Cambria" panose="02040503050406030204" pitchFamily="18" charset="0"/>
                <a:cs typeface="Myriad Arabic" pitchFamily="50" charset="-78"/>
              </a:rPr>
              <a:t>Цели и Миссия</a:t>
            </a:r>
            <a:endParaRPr lang="en-US" sz="3600" dirty="0">
              <a:latin typeface="Cambria" panose="02040503050406030204" pitchFamily="18" charset="0"/>
              <a:cs typeface="Myriad Arabic" pitchFamily="50" charset="-78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28662" y="1643050"/>
            <a:ext cx="7358114" cy="214314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ru-RU" sz="2800" dirty="0" smtClean="0">
                <a:latin typeface="Cambria" panose="02040503050406030204" pitchFamily="18" charset="0"/>
              </a:rPr>
              <a:t>Цель: </a:t>
            </a:r>
            <a:endParaRPr lang="ru-RU" sz="2800" dirty="0" smtClean="0">
              <a:latin typeface="Cambria" panose="02040503050406030204" pitchFamily="18" charset="0"/>
            </a:endParaRPr>
          </a:p>
          <a:p>
            <a:pPr lvl="1"/>
            <a:r>
              <a:rPr lang="ru-RU" dirty="0">
                <a:latin typeface="Cambria" panose="02040503050406030204" pitchFamily="18" charset="0"/>
              </a:rPr>
              <a:t>Н</a:t>
            </a:r>
            <a:r>
              <a:rPr lang="ru-RU" dirty="0" smtClean="0">
                <a:latin typeface="Cambria" panose="02040503050406030204" pitchFamily="18" charset="0"/>
              </a:rPr>
              <a:t>ачать первое в Казахстане полноцикленное производство микропроцессорных устройств:</a:t>
            </a:r>
            <a:endParaRPr lang="ru-RU" dirty="0" smtClean="0">
              <a:latin typeface="Cambria" panose="02040503050406030204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ru-RU" dirty="0" smtClean="0">
                <a:latin typeface="Cambria" panose="02040503050406030204" pitchFamily="18" charset="0"/>
              </a:rPr>
              <a:t> Релейной защиты и автоматики (РЗА);</a:t>
            </a:r>
            <a:endParaRPr lang="ru-RU" dirty="0" smtClean="0">
              <a:latin typeface="Cambria" panose="02040503050406030204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ru-RU" dirty="0" smtClean="0">
                <a:latin typeface="Cambria" panose="02040503050406030204" pitchFamily="18" charset="0"/>
              </a:rPr>
              <a:t> Противо-аварийной автоматики (ПА);</a:t>
            </a:r>
            <a:endParaRPr lang="ru-RU" dirty="0" smtClean="0">
              <a:latin typeface="Cambria" panose="02040503050406030204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ru-RU" dirty="0" smtClean="0">
                <a:latin typeface="Cambria" panose="02040503050406030204" pitchFamily="18" charset="0"/>
              </a:rPr>
              <a:t> Систем мониторинга и управления ПС (</a:t>
            </a:r>
            <a:r>
              <a:rPr lang="en-US" dirty="0" smtClean="0">
                <a:latin typeface="Cambria" panose="02040503050406030204" pitchFamily="18" charset="0"/>
              </a:rPr>
              <a:t>SCADA</a:t>
            </a:r>
            <a:r>
              <a:rPr lang="ru-RU" dirty="0" smtClean="0">
                <a:latin typeface="Cambria" panose="02040503050406030204" pitchFamily="18" charset="0"/>
              </a:rPr>
              <a:t>)</a:t>
            </a:r>
            <a:endParaRPr lang="ru-RU" dirty="0" smtClean="0">
              <a:latin typeface="Cambria" panose="02040503050406030204" pitchFamily="18" charset="0"/>
            </a:endParaRPr>
          </a:p>
          <a:p>
            <a:pPr algn="ctr"/>
            <a:endParaRPr lang="en-US" sz="2400" dirty="0">
              <a:latin typeface="Cambria" panose="020405030504060302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928662" y="4286256"/>
            <a:ext cx="7358114" cy="207170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ru-RU" sz="2800" dirty="0" smtClean="0">
                <a:latin typeface="Cambria" panose="02040503050406030204" pitchFamily="18" charset="0"/>
              </a:rPr>
              <a:t>Миссия</a:t>
            </a:r>
            <a:r>
              <a:rPr lang="ru-RU" sz="2400" dirty="0" smtClean="0">
                <a:latin typeface="Cambria" panose="02040503050406030204" pitchFamily="18" charset="0"/>
              </a:rPr>
              <a:t>:</a:t>
            </a:r>
            <a:endParaRPr lang="ru-RU" sz="2400" dirty="0" smtClean="0">
              <a:latin typeface="Cambria" panose="02040503050406030204" pitchFamily="18" charset="0"/>
            </a:endParaRPr>
          </a:p>
          <a:p>
            <a:pPr algn="ctr"/>
            <a:endParaRPr lang="ru-RU" sz="2400" dirty="0" smtClean="0">
              <a:latin typeface="Cambria" panose="02040503050406030204" pitchFamily="18" charset="0"/>
            </a:endParaRPr>
          </a:p>
          <a:p>
            <a:pPr lvl="1"/>
            <a:r>
              <a:rPr lang="en-US" dirty="0" smtClean="0">
                <a:latin typeface="Cambria" panose="02040503050406030204" pitchFamily="18" charset="0"/>
              </a:rPr>
              <a:t>C</a:t>
            </a:r>
            <a:r>
              <a:rPr lang="ru-RU" dirty="0" smtClean="0">
                <a:latin typeface="Cambria" panose="02040503050406030204" pitchFamily="18" charset="0"/>
              </a:rPr>
              <a:t>оздание конкурентно способных казахстанских продуктов в области электроэнергетики и зеленых технологии</a:t>
            </a:r>
            <a:endParaRPr lang="en-US" sz="2400" dirty="0">
              <a:latin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Bolat Sultankulov\Documents\Diyaz Nurmakhanovich\logo png.pn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7643834" y="123702"/>
            <a:ext cx="1357322" cy="1162158"/>
          </a:xfrm>
          <a:prstGeom prst="rect">
            <a:avLst/>
          </a:prstGeom>
          <a:noFill/>
        </p:spPr>
      </p:pic>
      <p:sp>
        <p:nvSpPr>
          <p:cNvPr id="5" name="Rounded Rectangle 4"/>
          <p:cNvSpPr/>
          <p:nvPr/>
        </p:nvSpPr>
        <p:spPr>
          <a:xfrm>
            <a:off x="2000232" y="285728"/>
            <a:ext cx="5214974" cy="107157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atin typeface="Cambria" panose="02040503050406030204" pitchFamily="18" charset="0"/>
                <a:cs typeface="Myriad Arabic" pitchFamily="50" charset="-78"/>
              </a:rPr>
              <a:t>Результат Нашей Деятельности</a:t>
            </a:r>
            <a:endParaRPr lang="en-US" sz="3200" dirty="0">
              <a:latin typeface="Cambria" panose="02040503050406030204" pitchFamily="18" charset="0"/>
              <a:cs typeface="Myriad Arabic" pitchFamily="50" charset="-78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42910" y="1857364"/>
            <a:ext cx="7929618" cy="457203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t"/>
          <a:lstStyle/>
          <a:p>
            <a:pPr lvl="1">
              <a:buFont typeface="Arial" panose="020B0604020202020204" pitchFamily="34" charset="0"/>
              <a:buChar char="•"/>
            </a:pPr>
            <a:endParaRPr lang="ru-RU" sz="2400" dirty="0" smtClean="0">
              <a:latin typeface="Cambria" panose="02040503050406030204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Cambria" panose="02040503050406030204" pitchFamily="18" charset="0"/>
              </a:rPr>
              <a:t>Уменьшить импортозависимость электроэнергетических продукции в Казастане</a:t>
            </a:r>
            <a:endParaRPr lang="ru-RU" sz="2400" dirty="0" smtClean="0">
              <a:latin typeface="Cambria" panose="02040503050406030204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ru-RU" sz="2400" dirty="0" smtClean="0">
              <a:latin typeface="Cambria" panose="02040503050406030204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Cambria" panose="02040503050406030204" pitchFamily="18" charset="0"/>
              </a:rPr>
              <a:t>Достичь уровня качества продукции передовых зарубежных компании в сфере энергетики</a:t>
            </a:r>
            <a:endParaRPr lang="ru-RU" sz="2400" dirty="0" smtClean="0">
              <a:latin typeface="Cambria" panose="02040503050406030204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ru-RU" sz="2400" dirty="0" smtClean="0">
              <a:latin typeface="Cambria" panose="02040503050406030204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Cambria" panose="02040503050406030204" pitchFamily="18" charset="0"/>
              </a:rPr>
              <a:t>Перейти от импортозависимости к экспортоориентированности высокотехнологичных продуктов</a:t>
            </a:r>
            <a:endParaRPr lang="ru-RU" sz="2400" dirty="0" smtClean="0">
              <a:latin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ounded Rectangle 66"/>
          <p:cNvSpPr/>
          <p:nvPr/>
        </p:nvSpPr>
        <p:spPr>
          <a:xfrm>
            <a:off x="0" y="1500174"/>
            <a:ext cx="9144000" cy="535782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</a:endParaRPr>
          </a:p>
        </p:txBody>
      </p:sp>
      <p:pic>
        <p:nvPicPr>
          <p:cNvPr id="4" name="Picture 2" descr="C:\Users\Bolat Sultankulov\Documents\Diyaz Nurmakhanovich\logo png.pn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7643834" y="123702"/>
            <a:ext cx="1357322" cy="1162158"/>
          </a:xfrm>
          <a:prstGeom prst="rect">
            <a:avLst/>
          </a:prstGeom>
          <a:noFill/>
        </p:spPr>
      </p:pic>
      <p:sp>
        <p:nvSpPr>
          <p:cNvPr id="5" name="Rounded Rectangle 4"/>
          <p:cNvSpPr/>
          <p:nvPr/>
        </p:nvSpPr>
        <p:spPr>
          <a:xfrm>
            <a:off x="2000232" y="285728"/>
            <a:ext cx="5214974" cy="107157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atin typeface="Cambria" panose="02040503050406030204" pitchFamily="18" charset="0"/>
                <a:cs typeface="Myriad Arabic" pitchFamily="50" charset="-78"/>
              </a:rPr>
              <a:t>Основные Направления</a:t>
            </a:r>
            <a:endParaRPr lang="en-US" sz="3200" dirty="0">
              <a:latin typeface="Cambria" panose="02040503050406030204" pitchFamily="18" charset="0"/>
              <a:cs typeface="Myriad Arabic" pitchFamily="50" charset="-78"/>
            </a:endParaRPr>
          </a:p>
        </p:txBody>
      </p:sp>
      <p:sp>
        <p:nvSpPr>
          <p:cNvPr id="7" name="Подзаголовок 2"/>
          <p:cNvSpPr txBox="1"/>
          <p:nvPr/>
        </p:nvSpPr>
        <p:spPr>
          <a:xfrm>
            <a:off x="251520" y="332656"/>
            <a:ext cx="8640960" cy="6336704"/>
          </a:xfrm>
          <a:prstGeom prst="rect">
            <a:avLst/>
          </a:prstGeom>
        </p:spPr>
        <p:txBody>
          <a:bodyPr/>
          <a:lstStyle/>
          <a:p>
            <a:pPr marL="365760" marR="0" lvl="0" indent="-255905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defRPr/>
            </a:pPr>
            <a:endParaRPr kumimoji="0" lang="ru-RU" altLang="zh-CN" sz="2700" b="1" i="0" u="none" strike="noStrike" kern="1200" cap="none" spc="300" normalizeH="0" baseline="0" noProof="0" dirty="0" smtClean="0">
              <a:ln>
                <a:noFill/>
              </a:ln>
              <a:solidFill>
                <a:srgbClr val="0070C0"/>
              </a:solidFill>
              <a:uLnTx/>
              <a:uFillTx/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cxnSp>
        <p:nvCxnSpPr>
          <p:cNvPr id="8" name="直接连接符 62"/>
          <p:cNvCxnSpPr>
            <a:cxnSpLocks noChangeShapeType="1"/>
          </p:cNvCxnSpPr>
          <p:nvPr/>
        </p:nvCxnSpPr>
        <p:spPr bwMode="auto">
          <a:xfrm>
            <a:off x="1115616" y="1556792"/>
            <a:ext cx="6840760" cy="0"/>
          </a:xfrm>
          <a:prstGeom prst="line">
            <a:avLst/>
          </a:prstGeom>
          <a:noFill/>
          <a:ln w="19050" algn="ctr">
            <a:solidFill>
              <a:srgbClr val="326E82"/>
            </a:solidFill>
            <a:round/>
          </a:ln>
        </p:spPr>
      </p:cxnSp>
      <p:sp>
        <p:nvSpPr>
          <p:cNvPr id="9" name="矩形 111"/>
          <p:cNvSpPr>
            <a:spLocks noChangeArrowheads="1"/>
          </p:cNvSpPr>
          <p:nvPr/>
        </p:nvSpPr>
        <p:spPr bwMode="auto">
          <a:xfrm>
            <a:off x="611560" y="2547460"/>
            <a:ext cx="1440160" cy="73866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1" hangingPunct="1"/>
            <a:r>
              <a:rPr lang="ru-RU" altLang="zh-CN" sz="1400" b="1" dirty="0" smtClean="0">
                <a:solidFill>
                  <a:schemeClr val="tx2"/>
                </a:solidFill>
                <a:latin typeface="Cambria" panose="02040503050406030204" pitchFamily="18" charset="0"/>
                <a:ea typeface="Microsoft YaHei" panose="020B0503020204020204" pitchFamily="34" charset="-122"/>
              </a:rPr>
              <a:t>Терминалы релейной защиты</a:t>
            </a:r>
            <a:endParaRPr lang="zh-CN" altLang="en-US" sz="1400" b="1" dirty="0">
              <a:solidFill>
                <a:schemeClr val="tx2"/>
              </a:solidFill>
              <a:latin typeface="Cambria" panose="02040503050406030204" pitchFamily="18" charset="0"/>
              <a:ea typeface="Microsoft YaHei" panose="020B0503020204020204" pitchFamily="34" charset="-122"/>
            </a:endParaRPr>
          </a:p>
        </p:txBody>
      </p:sp>
      <p:sp>
        <p:nvSpPr>
          <p:cNvPr id="10" name="矩形 113"/>
          <p:cNvSpPr>
            <a:spLocks noChangeArrowheads="1"/>
          </p:cNvSpPr>
          <p:nvPr/>
        </p:nvSpPr>
        <p:spPr bwMode="auto">
          <a:xfrm>
            <a:off x="607480" y="3275491"/>
            <a:ext cx="1646605" cy="95410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1" hangingPunct="1"/>
            <a:r>
              <a:rPr lang="ru-RU" altLang="zh-CN" sz="1400" b="1" dirty="0" smtClean="0">
                <a:solidFill>
                  <a:schemeClr val="tx2"/>
                </a:solidFill>
                <a:latin typeface="Cambria" panose="02040503050406030204" pitchFamily="18" charset="0"/>
                <a:ea typeface="Microsoft YaHei" panose="020B0503020204020204" pitchFamily="34" charset="-122"/>
              </a:rPr>
              <a:t>Система мониторинга и управления</a:t>
            </a:r>
            <a:endParaRPr lang="en-US" altLang="zh-CN" sz="1400" b="1" dirty="0" smtClean="0">
              <a:solidFill>
                <a:schemeClr val="tx2"/>
              </a:solidFill>
              <a:latin typeface="Cambria" panose="02040503050406030204" pitchFamily="18" charset="0"/>
              <a:ea typeface="Microsoft YaHei" panose="020B0503020204020204" pitchFamily="34" charset="-122"/>
            </a:endParaRPr>
          </a:p>
          <a:p>
            <a:pPr eaLnBrk="1" hangingPunct="1"/>
            <a:r>
              <a:rPr lang="en-US" altLang="zh-CN" sz="1400" b="1" dirty="0" smtClean="0">
                <a:solidFill>
                  <a:schemeClr val="tx2"/>
                </a:solidFill>
                <a:latin typeface="Cambria" panose="02040503050406030204" pitchFamily="18" charset="0"/>
                <a:ea typeface="Microsoft YaHei" panose="020B0503020204020204" pitchFamily="34" charset="-122"/>
              </a:rPr>
              <a:t>(SCADA)</a:t>
            </a:r>
            <a:endParaRPr lang="zh-CN" altLang="en-US" sz="1400" b="1" dirty="0">
              <a:solidFill>
                <a:schemeClr val="tx2"/>
              </a:solidFill>
              <a:latin typeface="Cambria" panose="02040503050406030204" pitchFamily="18" charset="0"/>
              <a:ea typeface="Microsoft YaHei" panose="020B0503020204020204" pitchFamily="34" charset="-122"/>
            </a:endParaRPr>
          </a:p>
        </p:txBody>
      </p:sp>
      <p:sp>
        <p:nvSpPr>
          <p:cNvPr id="11" name="矩形 114"/>
          <p:cNvSpPr>
            <a:spLocks noChangeArrowheads="1"/>
          </p:cNvSpPr>
          <p:nvPr/>
        </p:nvSpPr>
        <p:spPr bwMode="auto">
          <a:xfrm>
            <a:off x="621644" y="4296889"/>
            <a:ext cx="1572196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1" hangingPunct="1"/>
            <a:r>
              <a:rPr lang="ru-RU" altLang="zh-CN" sz="1400" b="1" dirty="0">
                <a:solidFill>
                  <a:schemeClr val="tx2"/>
                </a:solidFill>
                <a:latin typeface="Cambria" panose="02040503050406030204" pitchFamily="18" charset="0"/>
                <a:ea typeface="Microsoft YaHei" panose="020B0503020204020204" pitchFamily="34" charset="-122"/>
              </a:rPr>
              <a:t>Цифровые</a:t>
            </a:r>
            <a:r>
              <a:rPr lang="ru-RU" altLang="zh-CN" sz="1400" b="1" dirty="0" smtClean="0">
                <a:solidFill>
                  <a:srgbClr val="00B0F0"/>
                </a:solidFill>
                <a:latin typeface="Cambria" panose="02040503050406030204" pitchFamily="18" charset="0"/>
                <a:ea typeface="Microsoft YaHei" panose="020B0503020204020204" pitchFamily="34" charset="-122"/>
              </a:rPr>
              <a:t> </a:t>
            </a:r>
            <a:r>
              <a:rPr lang="ru-RU" altLang="zh-CN" sz="1400" b="1" dirty="0">
                <a:solidFill>
                  <a:schemeClr val="tx2"/>
                </a:solidFill>
                <a:latin typeface="Cambria" panose="02040503050406030204" pitchFamily="18" charset="0"/>
                <a:ea typeface="Microsoft YaHei" panose="020B0503020204020204" pitchFamily="34" charset="-122"/>
              </a:rPr>
              <a:t>подстанции</a:t>
            </a:r>
            <a:endParaRPr lang="zh-CN" altLang="en-US" sz="1400" b="1" dirty="0">
              <a:solidFill>
                <a:schemeClr val="tx2"/>
              </a:solidFill>
              <a:latin typeface="Cambria" panose="02040503050406030204" pitchFamily="18" charset="0"/>
              <a:ea typeface="Microsoft YaHei" panose="020B0503020204020204" pitchFamily="34" charset="-122"/>
            </a:endParaRPr>
          </a:p>
        </p:txBody>
      </p:sp>
      <p:sp>
        <p:nvSpPr>
          <p:cNvPr id="13" name="矩形 117"/>
          <p:cNvSpPr>
            <a:spLocks noChangeArrowheads="1"/>
          </p:cNvSpPr>
          <p:nvPr/>
        </p:nvSpPr>
        <p:spPr bwMode="auto">
          <a:xfrm>
            <a:off x="619167" y="4984017"/>
            <a:ext cx="1656184" cy="73866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1" hangingPunct="1"/>
            <a:r>
              <a:rPr lang="ru-RU" altLang="zh-CN" sz="1400" b="1" dirty="0" smtClean="0">
                <a:solidFill>
                  <a:schemeClr val="tx2"/>
                </a:solidFill>
                <a:latin typeface="Cambria" panose="02040503050406030204" pitchFamily="18" charset="0"/>
                <a:ea typeface="Microsoft YaHei" panose="020B0503020204020204" pitchFamily="34" charset="-122"/>
              </a:rPr>
              <a:t>Противо</a:t>
            </a:r>
            <a:r>
              <a:rPr lang="en-US" altLang="zh-CN" sz="1400" b="1" dirty="0" smtClean="0">
                <a:solidFill>
                  <a:schemeClr val="tx2"/>
                </a:solidFill>
                <a:latin typeface="Cambria" panose="02040503050406030204" pitchFamily="18" charset="0"/>
                <a:ea typeface="Microsoft YaHei" panose="020B0503020204020204" pitchFamily="34" charset="-122"/>
              </a:rPr>
              <a:t>-</a:t>
            </a:r>
            <a:r>
              <a:rPr lang="ru-RU" altLang="zh-CN" sz="1400" b="1" dirty="0" smtClean="0">
                <a:solidFill>
                  <a:schemeClr val="tx2"/>
                </a:solidFill>
                <a:latin typeface="Cambria" panose="02040503050406030204" pitchFamily="18" charset="0"/>
                <a:ea typeface="Microsoft YaHei" panose="020B0503020204020204" pitchFamily="34" charset="-122"/>
              </a:rPr>
              <a:t>ав</a:t>
            </a:r>
            <a:r>
              <a:rPr lang="ru-RU" altLang="zh-CN" sz="1400" b="1" dirty="0">
                <a:solidFill>
                  <a:schemeClr val="tx2"/>
                </a:solidFill>
                <a:latin typeface="Cambria" panose="02040503050406030204" pitchFamily="18" charset="0"/>
                <a:ea typeface="Microsoft YaHei" panose="020B0503020204020204" pitchFamily="34" charset="-122"/>
              </a:rPr>
              <a:t>а</a:t>
            </a:r>
            <a:r>
              <a:rPr lang="ru-RU" altLang="zh-CN" sz="1400" b="1" dirty="0" smtClean="0">
                <a:solidFill>
                  <a:schemeClr val="tx2"/>
                </a:solidFill>
                <a:latin typeface="Cambria" panose="02040503050406030204" pitchFamily="18" charset="0"/>
                <a:ea typeface="Microsoft YaHei" panose="020B0503020204020204" pitchFamily="34" charset="-122"/>
              </a:rPr>
              <a:t>рийная автоматика</a:t>
            </a:r>
            <a:endParaRPr lang="zh-CN" altLang="en-US" sz="1400" b="1" dirty="0">
              <a:solidFill>
                <a:schemeClr val="tx2"/>
              </a:solidFill>
              <a:latin typeface="Cambria" panose="02040503050406030204" pitchFamily="18" charset="0"/>
              <a:ea typeface="Microsoft YaHei" panose="020B0503020204020204" pitchFamily="34" charset="-122"/>
            </a:endParaRPr>
          </a:p>
        </p:txBody>
      </p:sp>
      <p:sp>
        <p:nvSpPr>
          <p:cNvPr id="14" name="矩形 118"/>
          <p:cNvSpPr>
            <a:spLocks noChangeArrowheads="1"/>
          </p:cNvSpPr>
          <p:nvPr/>
        </p:nvSpPr>
        <p:spPr bwMode="auto">
          <a:xfrm>
            <a:off x="620220" y="5774457"/>
            <a:ext cx="1909882" cy="73866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zh-CN" sz="1400" b="1" dirty="0" smtClean="0">
                <a:solidFill>
                  <a:schemeClr val="tx2"/>
                </a:solidFill>
                <a:latin typeface="Cambria" panose="02040503050406030204" pitchFamily="18" charset="0"/>
                <a:ea typeface="Microsoft YaHei" panose="020B0503020204020204" pitchFamily="34" charset="-122"/>
              </a:rPr>
              <a:t>Energy/Distribution </a:t>
            </a:r>
            <a:endParaRPr lang="en-US" altLang="zh-CN" sz="1400" b="1" dirty="0">
              <a:solidFill>
                <a:schemeClr val="tx2"/>
              </a:solidFill>
              <a:latin typeface="Cambria" panose="02040503050406030204" pitchFamily="18" charset="0"/>
              <a:ea typeface="Microsoft YaHei" panose="020B0503020204020204" pitchFamily="34" charset="-122"/>
            </a:endParaRPr>
          </a:p>
          <a:p>
            <a:pPr eaLnBrk="1" hangingPunct="1"/>
            <a:r>
              <a:rPr lang="en-US" altLang="zh-CN" sz="1400" b="1" dirty="0" smtClean="0">
                <a:solidFill>
                  <a:schemeClr val="tx2"/>
                </a:solidFill>
                <a:latin typeface="Cambria" panose="02040503050406030204" pitchFamily="18" charset="0"/>
                <a:ea typeface="Microsoft YaHei" panose="020B0503020204020204" pitchFamily="34" charset="-122"/>
              </a:rPr>
              <a:t>Management</a:t>
            </a:r>
            <a:endParaRPr lang="en-US" altLang="zh-CN" sz="1400" b="1" dirty="0" smtClean="0">
              <a:solidFill>
                <a:schemeClr val="tx2"/>
              </a:solidFill>
              <a:latin typeface="Cambria" panose="02040503050406030204" pitchFamily="18" charset="0"/>
              <a:ea typeface="Microsoft YaHei" panose="020B0503020204020204" pitchFamily="34" charset="-122"/>
            </a:endParaRPr>
          </a:p>
          <a:p>
            <a:pPr eaLnBrk="1" hangingPunct="1"/>
            <a:r>
              <a:rPr lang="en-US" altLang="zh-CN" sz="1400" b="1" dirty="0" smtClean="0">
                <a:solidFill>
                  <a:schemeClr val="tx2"/>
                </a:solidFill>
                <a:latin typeface="Cambria" panose="02040503050406030204" pitchFamily="18" charset="0"/>
                <a:ea typeface="Microsoft YaHei" panose="020B0503020204020204" pitchFamily="34" charset="-122"/>
              </a:rPr>
              <a:t>Systems EMS/DMS</a:t>
            </a:r>
            <a:endParaRPr lang="zh-CN" altLang="en-US" sz="1400" b="1" dirty="0">
              <a:solidFill>
                <a:schemeClr val="tx2"/>
              </a:solidFill>
              <a:latin typeface="Cambria" panose="02040503050406030204" pitchFamily="18" charset="0"/>
              <a:ea typeface="Microsoft YaHei" panose="020B0503020204020204" pitchFamily="34" charset="-122"/>
            </a:endParaRPr>
          </a:p>
        </p:txBody>
      </p:sp>
      <p:pic>
        <p:nvPicPr>
          <p:cNvPr id="16" name="Picture 15" descr="C:\Users\wudf\AppData\Roaming\Tencent\Users\1392290346\QQ\WinTemp\RichOle\Q~7ZNW}$]VD0ZS}U0]A48Z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1501" y="3789040"/>
            <a:ext cx="436563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矩形 133"/>
          <p:cNvSpPr>
            <a:spLocks noChangeArrowheads="1"/>
          </p:cNvSpPr>
          <p:nvPr/>
        </p:nvSpPr>
        <p:spPr bwMode="auto">
          <a:xfrm>
            <a:off x="5148064" y="3861048"/>
            <a:ext cx="1435073" cy="30777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zh-CN" sz="1400" b="1" dirty="0">
                <a:solidFill>
                  <a:srgbClr val="00B050"/>
                </a:solidFill>
                <a:latin typeface="Cambria" panose="02040503050406030204" pitchFamily="18" charset="0"/>
                <a:ea typeface="Microsoft YaHei" panose="020B0503020204020204" pitchFamily="34" charset="-122"/>
              </a:rPr>
              <a:t>PV </a:t>
            </a:r>
            <a:r>
              <a:rPr lang="ru-RU" altLang="zh-CN" sz="1400" b="1" dirty="0" smtClean="0">
                <a:solidFill>
                  <a:srgbClr val="00B050"/>
                </a:solidFill>
                <a:latin typeface="Cambria" panose="02040503050406030204" pitchFamily="18" charset="0"/>
                <a:ea typeface="Microsoft YaHei" panose="020B0503020204020204" pitchFamily="34" charset="-122"/>
              </a:rPr>
              <a:t>Инверторы</a:t>
            </a:r>
            <a:endParaRPr lang="zh-CN" altLang="en-US" sz="1400" b="1" dirty="0">
              <a:solidFill>
                <a:srgbClr val="00B050"/>
              </a:solidFill>
              <a:latin typeface="Cambria" panose="02040503050406030204" pitchFamily="18" charset="0"/>
              <a:ea typeface="Microsoft YaHei" panose="020B0503020204020204" pitchFamily="34" charset="-122"/>
            </a:endParaRPr>
          </a:p>
        </p:txBody>
      </p:sp>
      <p:pic>
        <p:nvPicPr>
          <p:cNvPr id="18" name="Picture 15" descr="C:\Users\wudf\AppData\Roaming\Tencent\Users\1392290346\QQ\WinTemp\RichOle\U~RKHQCSK6GE{)[W}(BM3Z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08326" y="4293096"/>
            <a:ext cx="439738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矩形 135"/>
          <p:cNvSpPr>
            <a:spLocks noChangeArrowheads="1"/>
          </p:cNvSpPr>
          <p:nvPr/>
        </p:nvSpPr>
        <p:spPr bwMode="auto">
          <a:xfrm>
            <a:off x="5148064" y="4293096"/>
            <a:ext cx="2088232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1" hangingPunct="1"/>
            <a:r>
              <a:rPr lang="ru-RU" altLang="zh-CN" sz="1400" b="1" dirty="0" smtClean="0">
                <a:solidFill>
                  <a:srgbClr val="00B050"/>
                </a:solidFill>
                <a:latin typeface="Cambria" panose="02040503050406030204" pitchFamily="18" charset="0"/>
                <a:ea typeface="Microsoft YaHei" panose="020B0503020204020204" pitchFamily="34" charset="-122"/>
              </a:rPr>
              <a:t>Преобразователь ветровой энергии</a:t>
            </a:r>
            <a:endParaRPr lang="zh-CN" altLang="en-US" sz="1400" b="1" dirty="0">
              <a:solidFill>
                <a:srgbClr val="00B050"/>
              </a:solidFill>
              <a:latin typeface="Cambria" panose="02040503050406030204" pitchFamily="18" charset="0"/>
              <a:ea typeface="Microsoft YaHei" panose="020B0503020204020204" pitchFamily="34" charset="-122"/>
            </a:endParaRPr>
          </a:p>
        </p:txBody>
      </p:sp>
      <p:pic>
        <p:nvPicPr>
          <p:cNvPr id="20" name="Picture 16" descr="C:\Users\wudf\AppData\Roaming\Tencent\Users\1392290346\QQ\WinTemp\RichOle\U((Z@%_IHN61NO~8I5DD5B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9439" y="4941168"/>
            <a:ext cx="428625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矩形 137"/>
          <p:cNvSpPr>
            <a:spLocks noChangeArrowheads="1"/>
          </p:cNvSpPr>
          <p:nvPr/>
        </p:nvSpPr>
        <p:spPr bwMode="auto">
          <a:xfrm>
            <a:off x="5148064" y="4993233"/>
            <a:ext cx="474489" cy="30777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zh-CN" sz="1400" b="1" dirty="0">
                <a:solidFill>
                  <a:srgbClr val="00B050"/>
                </a:solidFill>
                <a:latin typeface="Cambria" panose="02040503050406030204" pitchFamily="18" charset="0"/>
                <a:ea typeface="Microsoft YaHei" panose="020B0503020204020204" pitchFamily="34" charset="-122"/>
              </a:rPr>
              <a:t>SFC</a:t>
            </a:r>
            <a:endParaRPr lang="zh-CN" altLang="en-US" sz="1400" b="1" dirty="0">
              <a:solidFill>
                <a:srgbClr val="00B050"/>
              </a:solidFill>
              <a:latin typeface="Cambria" panose="02040503050406030204" pitchFamily="18" charset="0"/>
              <a:ea typeface="Microsoft YaHei" panose="020B0503020204020204" pitchFamily="34" charset="-122"/>
            </a:endParaRPr>
          </a:p>
        </p:txBody>
      </p:sp>
      <p:pic>
        <p:nvPicPr>
          <p:cNvPr id="22" name="Picture 17" descr="C:\Users\wudf\AppData\Roaming\Tencent\Users\1392290346\QQ\WinTemp\RichOle\}9]`0~(52T8EQCUF41I`~MP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9439" y="5517232"/>
            <a:ext cx="428625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矩形 139"/>
          <p:cNvSpPr>
            <a:spLocks noChangeArrowheads="1"/>
          </p:cNvSpPr>
          <p:nvPr/>
        </p:nvSpPr>
        <p:spPr bwMode="auto">
          <a:xfrm>
            <a:off x="5148064" y="5445224"/>
            <a:ext cx="1944216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1" hangingPunct="1"/>
            <a:r>
              <a:rPr lang="ru-RU" altLang="zh-CN" sz="1400" b="1" dirty="0" smtClean="0">
                <a:solidFill>
                  <a:srgbClr val="00B050"/>
                </a:solidFill>
                <a:latin typeface="Cambria" panose="02040503050406030204" pitchFamily="18" charset="0"/>
                <a:ea typeface="Microsoft YaHei" panose="020B0503020204020204" pitchFamily="34" charset="-122"/>
              </a:rPr>
              <a:t>Генератор возбуждения</a:t>
            </a:r>
            <a:endParaRPr lang="zh-CN" altLang="en-US" sz="1400" b="1" dirty="0">
              <a:solidFill>
                <a:srgbClr val="00B050"/>
              </a:solidFill>
              <a:latin typeface="Cambria" panose="02040503050406030204" pitchFamily="18" charset="0"/>
              <a:ea typeface="Microsoft YaHei" panose="020B0503020204020204" pitchFamily="34" charset="-122"/>
            </a:endParaRPr>
          </a:p>
        </p:txBody>
      </p:sp>
      <p:sp>
        <p:nvSpPr>
          <p:cNvPr id="24" name="圆角矩形 140"/>
          <p:cNvSpPr>
            <a:spLocks noChangeArrowheads="1"/>
          </p:cNvSpPr>
          <p:nvPr/>
        </p:nvSpPr>
        <p:spPr bwMode="auto">
          <a:xfrm>
            <a:off x="4718844" y="1772816"/>
            <a:ext cx="2157412" cy="792087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Clr>
                <a:srgbClr val="000000"/>
              </a:buClr>
              <a:buFont typeface="Wingdings" panose="05000000000000000000" pitchFamily="2" charset="2"/>
              <a:buNone/>
            </a:pPr>
            <a:r>
              <a:rPr lang="ru-RU" altLang="zh-CN" sz="1500" b="1" dirty="0">
                <a:solidFill>
                  <a:srgbClr val="FFFFFF"/>
                </a:solidFill>
                <a:latin typeface="Cambria" panose="02040503050406030204" pitchFamily="18" charset="0"/>
                <a:ea typeface="Microsoft YaHei" panose="020B0503020204020204" pitchFamily="34" charset="-122"/>
              </a:rPr>
              <a:t>Возобновляемые </a:t>
            </a:r>
            <a:r>
              <a:rPr lang="ru-RU" altLang="zh-CN" sz="1500" b="1" dirty="0" smtClean="0">
                <a:solidFill>
                  <a:srgbClr val="FFFFFF"/>
                </a:solidFill>
                <a:latin typeface="Cambria" panose="02040503050406030204" pitchFamily="18" charset="0"/>
                <a:ea typeface="Microsoft YaHei" panose="020B0503020204020204" pitchFamily="34" charset="-122"/>
              </a:rPr>
              <a:t>источники энергии</a:t>
            </a:r>
            <a:endParaRPr lang="zh-CN" altLang="en-US" sz="1500" b="1" dirty="0">
              <a:solidFill>
                <a:srgbClr val="FFFFFF"/>
              </a:solidFill>
              <a:latin typeface="Cambria" panose="02040503050406030204" pitchFamily="18" charset="0"/>
              <a:ea typeface="Microsoft YaHei" panose="020B0503020204020204" pitchFamily="34" charset="-122"/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4676" y="3288407"/>
            <a:ext cx="433388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4" descr="C:\Users\wudf\AppData\Roaming\Tencent\Users\1392290346\QQ\WinTemp\RichOle\}J_CS5JL1OA1HU3E1U2{RA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16016" y="2708920"/>
            <a:ext cx="4445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矩形 154"/>
          <p:cNvSpPr>
            <a:spLocks noChangeArrowheads="1"/>
          </p:cNvSpPr>
          <p:nvPr/>
        </p:nvSpPr>
        <p:spPr bwMode="auto">
          <a:xfrm>
            <a:off x="5148064" y="2783780"/>
            <a:ext cx="1608138" cy="3571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eaLnBrk="1" hangingPunct="1"/>
            <a:r>
              <a:rPr lang="ru-RU" altLang="zh-CN" sz="1400" b="1" dirty="0" smtClean="0">
                <a:solidFill>
                  <a:srgbClr val="00B050"/>
                </a:solidFill>
                <a:latin typeface="Cambria" panose="02040503050406030204" pitchFamily="18" charset="0"/>
                <a:ea typeface="Microsoft YaHei" panose="020B0503020204020204" pitchFamily="34" charset="-122"/>
              </a:rPr>
              <a:t>ВИЭ </a:t>
            </a:r>
            <a:r>
              <a:rPr lang="en-US" altLang="zh-CN" sz="1400" b="1" dirty="0" smtClean="0">
                <a:solidFill>
                  <a:srgbClr val="00B050"/>
                </a:solidFill>
                <a:latin typeface="Cambria" panose="02040503050406030204" pitchFamily="18" charset="0"/>
                <a:ea typeface="Microsoft YaHei" panose="020B0503020204020204" pitchFamily="34" charset="-122"/>
              </a:rPr>
              <a:t>SCADA</a:t>
            </a:r>
            <a:endParaRPr lang="zh-CN" altLang="en-US" sz="1400" b="1" dirty="0">
              <a:solidFill>
                <a:srgbClr val="00B050"/>
              </a:solidFill>
              <a:latin typeface="Cambria" panose="02040503050406030204" pitchFamily="18" charset="0"/>
              <a:ea typeface="Microsoft YaHei" panose="020B0503020204020204" pitchFamily="34" charset="-122"/>
            </a:endParaRPr>
          </a:p>
        </p:txBody>
      </p:sp>
      <p:sp>
        <p:nvSpPr>
          <p:cNvPr id="28" name="矩形 155"/>
          <p:cNvSpPr>
            <a:spLocks noChangeArrowheads="1"/>
          </p:cNvSpPr>
          <p:nvPr/>
        </p:nvSpPr>
        <p:spPr bwMode="auto">
          <a:xfrm>
            <a:off x="5148064" y="3212976"/>
            <a:ext cx="2160240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1" hangingPunct="1"/>
            <a:r>
              <a:rPr lang="ru-RU" altLang="zh-CN" sz="1400" b="1" dirty="0" smtClean="0">
                <a:solidFill>
                  <a:srgbClr val="00B050"/>
                </a:solidFill>
                <a:latin typeface="Cambria" panose="02040503050406030204" pitchFamily="18" charset="0"/>
                <a:ea typeface="Microsoft YaHei" panose="020B0503020204020204" pitchFamily="34" charset="-122"/>
              </a:rPr>
              <a:t>Прогноз выхода генерации</a:t>
            </a:r>
            <a:endParaRPr lang="zh-CN" altLang="en-US" sz="1400" b="1" dirty="0">
              <a:solidFill>
                <a:srgbClr val="00B050"/>
              </a:solidFill>
              <a:latin typeface="Cambria" panose="02040503050406030204" pitchFamily="18" charset="0"/>
              <a:ea typeface="Microsoft YaHei" panose="020B0503020204020204" pitchFamily="34" charset="-122"/>
            </a:endParaRPr>
          </a:p>
        </p:txBody>
      </p:sp>
      <p:pic>
        <p:nvPicPr>
          <p:cNvPr id="29" name="Picture 14"/>
          <p:cNvPicPr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19439" y="6165304"/>
            <a:ext cx="428625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矩形 161"/>
          <p:cNvSpPr>
            <a:spLocks noChangeArrowheads="1"/>
          </p:cNvSpPr>
          <p:nvPr/>
        </p:nvSpPr>
        <p:spPr bwMode="auto">
          <a:xfrm>
            <a:off x="5148064" y="6165304"/>
            <a:ext cx="2160240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1" hangingPunct="1"/>
            <a:r>
              <a:rPr lang="ru-RU" altLang="zh-CN" sz="1400" b="1" dirty="0" smtClean="0">
                <a:solidFill>
                  <a:srgbClr val="00B050"/>
                </a:solidFill>
                <a:latin typeface="Cambria" panose="02040503050406030204" pitchFamily="18" charset="0"/>
                <a:ea typeface="Microsoft YaHei" panose="020B0503020204020204" pitchFamily="34" charset="-122"/>
              </a:rPr>
              <a:t>Аккумулирование энергии</a:t>
            </a:r>
            <a:endParaRPr lang="zh-CN" altLang="en-US" sz="1400" b="1" dirty="0">
              <a:solidFill>
                <a:srgbClr val="00B050"/>
              </a:solidFill>
              <a:latin typeface="Cambria" panose="02040503050406030204" pitchFamily="18" charset="0"/>
              <a:ea typeface="Microsoft YaHei" panose="020B0503020204020204" pitchFamily="34" charset="-122"/>
            </a:endParaRPr>
          </a:p>
        </p:txBody>
      </p:sp>
      <p:pic>
        <p:nvPicPr>
          <p:cNvPr id="31" name="Picture 14" descr="C:\Users\wudf\AppData\Roaming\Tencent\Users\1392290346\QQ\WinTemp\RichOle\Q~7ZNW}$]VD0ZS}U0]A48Z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05124" y="3976248"/>
            <a:ext cx="436563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矩形 67"/>
          <p:cNvSpPr>
            <a:spLocks noChangeArrowheads="1"/>
          </p:cNvSpPr>
          <p:nvPr/>
        </p:nvSpPr>
        <p:spPr bwMode="auto">
          <a:xfrm>
            <a:off x="7441687" y="4040043"/>
            <a:ext cx="1060803" cy="30777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altLang="zh-CN" sz="1400" b="1" dirty="0">
                <a:solidFill>
                  <a:srgbClr val="7030A0"/>
                </a:solidFill>
                <a:latin typeface="Cambria" panose="02040503050406030204" pitchFamily="18" charset="0"/>
                <a:ea typeface="Microsoft YaHei" panose="020B0503020204020204" pitchFamily="34" charset="-122"/>
              </a:rPr>
              <a:t>Установка</a:t>
            </a:r>
            <a:endParaRPr lang="zh-CN" altLang="en-US" sz="1400" b="1" dirty="0">
              <a:solidFill>
                <a:srgbClr val="7030A0"/>
              </a:solidFill>
              <a:latin typeface="Cambria" panose="02040503050406030204" pitchFamily="18" charset="0"/>
              <a:ea typeface="Microsoft YaHei" panose="020B0503020204020204" pitchFamily="34" charset="-122"/>
            </a:endParaRPr>
          </a:p>
        </p:txBody>
      </p:sp>
      <p:pic>
        <p:nvPicPr>
          <p:cNvPr id="33" name="Picture 15" descr="C:\Users\wudf\AppData\Roaming\Tencent\Users\1392290346\QQ\WinTemp\RichOle\U~RKHQCSK6GE{)[W}(BM3Z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00892" y="3429000"/>
            <a:ext cx="439738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矩形 69"/>
          <p:cNvSpPr>
            <a:spLocks noChangeArrowheads="1"/>
          </p:cNvSpPr>
          <p:nvPr/>
        </p:nvSpPr>
        <p:spPr bwMode="auto">
          <a:xfrm>
            <a:off x="7403409" y="5692991"/>
            <a:ext cx="1026243" cy="30777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altLang="zh-CN" sz="1400" b="1" dirty="0">
                <a:solidFill>
                  <a:srgbClr val="7030A0"/>
                </a:solidFill>
                <a:latin typeface="Cambria" panose="02040503050406030204" pitchFamily="18" charset="0"/>
                <a:ea typeface="Microsoft YaHei" panose="020B0503020204020204" pitchFamily="34" charset="-122"/>
              </a:rPr>
              <a:t>Обучение</a:t>
            </a:r>
            <a:endParaRPr lang="zh-CN" altLang="en-US" sz="1400" b="1" dirty="0">
              <a:solidFill>
                <a:srgbClr val="7030A0"/>
              </a:solidFill>
              <a:latin typeface="Cambria" panose="02040503050406030204" pitchFamily="18" charset="0"/>
              <a:ea typeface="Microsoft YaHei" panose="020B0503020204020204" pitchFamily="34" charset="-122"/>
            </a:endParaRPr>
          </a:p>
        </p:txBody>
      </p:sp>
      <p:pic>
        <p:nvPicPr>
          <p:cNvPr id="35" name="Picture 16" descr="C:\Users\wudf\AppData\Roaming\Tencent\Users\1392290346\QQ\WinTemp\RichOle\U((Z@%_IHN61NO~8I5DD5B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00892" y="5064210"/>
            <a:ext cx="428625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17" descr="C:\Users\wudf\AppData\Roaming\Tencent\Users\1392290346\QQ\WinTemp\RichOle\}9]`0~(52T8EQCUF41I`~MP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00892" y="5646756"/>
            <a:ext cx="428625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96132" y="2880083"/>
            <a:ext cx="433388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4" descr="C:\Users\wudf\AppData\Roaming\Tencent\Users\1392290346\QQ\WinTemp\RichOle\}J_CS5JL1OA1HU3E1U2{RA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00892" y="4518846"/>
            <a:ext cx="4445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3" descr="C:\Users\wudf\AppData\Roaming\Tencent\Users\1392290346\QQ\WinTemp\RichOle\{X_$0H09TUL]U0XHE{TQW(C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9512" y="2636912"/>
            <a:ext cx="500062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圆角矩形 60"/>
          <p:cNvSpPr>
            <a:spLocks noChangeArrowheads="1"/>
          </p:cNvSpPr>
          <p:nvPr/>
        </p:nvSpPr>
        <p:spPr bwMode="auto">
          <a:xfrm>
            <a:off x="179512" y="1772816"/>
            <a:ext cx="2088232" cy="792088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Clr>
                <a:srgbClr val="000000"/>
              </a:buClr>
              <a:buFont typeface="Wingdings" panose="05000000000000000000" pitchFamily="2" charset="2"/>
              <a:buNone/>
            </a:pPr>
            <a:r>
              <a:rPr lang="ru-RU" altLang="zh-CN" sz="1500" b="1" dirty="0">
                <a:solidFill>
                  <a:srgbClr val="FFFFFF"/>
                </a:solidFill>
                <a:latin typeface="Cambria" panose="02040503050406030204" pitchFamily="18" charset="0"/>
                <a:ea typeface="Microsoft YaHei" panose="020B0503020204020204" pitchFamily="34" charset="-122"/>
              </a:rPr>
              <a:t>Вторичная система энергетики</a:t>
            </a:r>
            <a:endParaRPr lang="zh-CN" altLang="en-US" sz="1500" b="1" dirty="0">
              <a:solidFill>
                <a:srgbClr val="FFFFFF"/>
              </a:solidFill>
              <a:latin typeface="Cambria" panose="02040503050406030204" pitchFamily="18" charset="0"/>
              <a:ea typeface="Microsoft YaHei" panose="020B0503020204020204" pitchFamily="34" charset="-122"/>
            </a:endParaRPr>
          </a:p>
        </p:txBody>
      </p:sp>
      <p:pic>
        <p:nvPicPr>
          <p:cNvPr id="41" name="Picture 4" descr="C:\Users\wudf\AppData\Roaming\Tencent\Users\1392290346\QQ\WinTemp\RichOle\}J_CS5JL1OA1HU3E1U2{RA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4376" y="3500438"/>
            <a:ext cx="500062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5" descr="C:\Users\wudf\AppData\Roaming\Tencent\Users\1392290346\QQ\WinTemp\RichOle\9S`[%F_RBLL(%P3@RHBKSYE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64110" y="4311660"/>
            <a:ext cx="500062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53477" y="5111613"/>
            <a:ext cx="504825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6" descr="C:\Users\wudf\AppData\Roaming\Tencent\Users\1392290346\QQ\WinTemp\RichOle\OQG5WZ3E{6}RV6~]Y)[OR)M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42844" y="5891445"/>
            <a:ext cx="500062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圆角矩形 74"/>
          <p:cNvSpPr>
            <a:spLocks noChangeArrowheads="1"/>
          </p:cNvSpPr>
          <p:nvPr/>
        </p:nvSpPr>
        <p:spPr bwMode="auto">
          <a:xfrm>
            <a:off x="7023100" y="1772817"/>
            <a:ext cx="1941388" cy="864095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Clr>
                <a:srgbClr val="000000"/>
              </a:buClr>
              <a:buFont typeface="Wingdings" panose="05000000000000000000" pitchFamily="2" charset="2"/>
              <a:buNone/>
            </a:pPr>
            <a:r>
              <a:rPr lang="ru-RU" altLang="zh-CN" sz="1500" b="1" dirty="0" smtClean="0">
                <a:solidFill>
                  <a:srgbClr val="FFFFFF"/>
                </a:solidFill>
                <a:latin typeface="Cambria" panose="02040503050406030204" pitchFamily="18" charset="0"/>
                <a:ea typeface="Microsoft YaHei" panose="020B0503020204020204" pitchFamily="34" charset="-122"/>
              </a:rPr>
              <a:t>Инжиниринг</a:t>
            </a:r>
            <a:r>
              <a:rPr lang="en-US" altLang="zh-CN" sz="1500" b="1" dirty="0">
                <a:solidFill>
                  <a:srgbClr val="FFFFFF"/>
                </a:solidFill>
                <a:latin typeface="Cambria" panose="02040503050406030204" pitchFamily="18" charset="0"/>
                <a:ea typeface="Microsoft YaHei" panose="020B0503020204020204" pitchFamily="34" charset="-122"/>
              </a:rPr>
              <a:t>,</a:t>
            </a:r>
            <a:r>
              <a:rPr lang="ru-RU" altLang="zh-CN" sz="1500" b="1" dirty="0">
                <a:solidFill>
                  <a:srgbClr val="FFFFFF"/>
                </a:solidFill>
                <a:latin typeface="Cambria" panose="02040503050406030204" pitchFamily="18" charset="0"/>
                <a:ea typeface="Microsoft YaHei" panose="020B0503020204020204" pitchFamily="34" charset="-122"/>
              </a:rPr>
              <a:t> консультация </a:t>
            </a:r>
            <a:r>
              <a:rPr lang="en-US" altLang="zh-CN" sz="1500" b="1" dirty="0">
                <a:solidFill>
                  <a:srgbClr val="FFFFFF"/>
                </a:solidFill>
                <a:latin typeface="Cambria" panose="02040503050406030204" pitchFamily="18" charset="0"/>
                <a:ea typeface="Microsoft YaHei" panose="020B0503020204020204" pitchFamily="34" charset="-122"/>
              </a:rPr>
              <a:t>&amp; </a:t>
            </a:r>
            <a:r>
              <a:rPr lang="ru-RU" altLang="zh-CN" sz="1500" b="1" dirty="0">
                <a:solidFill>
                  <a:srgbClr val="FFFFFF"/>
                </a:solidFill>
                <a:latin typeface="Cambria" panose="02040503050406030204" pitchFamily="18" charset="0"/>
                <a:ea typeface="Microsoft YaHei" panose="020B0503020204020204" pitchFamily="34" charset="-122"/>
              </a:rPr>
              <a:t>сервис</a:t>
            </a:r>
            <a:endParaRPr lang="zh-CN" altLang="en-US" sz="1500" b="1" dirty="0">
              <a:solidFill>
                <a:srgbClr val="FFFFFF"/>
              </a:solidFill>
              <a:latin typeface="Cambria" panose="02040503050406030204" pitchFamily="18" charset="0"/>
              <a:ea typeface="Microsoft YaHei" panose="020B0503020204020204" pitchFamily="34" charset="-122"/>
            </a:endParaRPr>
          </a:p>
        </p:txBody>
      </p:sp>
      <p:sp>
        <p:nvSpPr>
          <p:cNvPr id="48" name="Прямоугольник 46"/>
          <p:cNvSpPr/>
          <p:nvPr/>
        </p:nvSpPr>
        <p:spPr>
          <a:xfrm>
            <a:off x="7430632" y="4588952"/>
            <a:ext cx="127291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zh-CN" sz="1400" b="1" dirty="0" smtClean="0">
                <a:solidFill>
                  <a:srgbClr val="7030A0"/>
                </a:solidFill>
                <a:latin typeface="Cambria" panose="02040503050406030204" pitchFamily="18" charset="0"/>
                <a:ea typeface="Microsoft YaHei" panose="020B0503020204020204" pitchFamily="34" charset="-122"/>
              </a:rPr>
              <a:t>Мониторинг</a:t>
            </a:r>
            <a:endParaRPr lang="zh-CN" altLang="en-US" sz="1400" b="1" dirty="0">
              <a:solidFill>
                <a:srgbClr val="7030A0"/>
              </a:solidFill>
              <a:latin typeface="Cambria" panose="02040503050406030204" pitchFamily="18" charset="0"/>
              <a:ea typeface="Microsoft YaHei" panose="020B0503020204020204" pitchFamily="34" charset="-122"/>
            </a:endParaRPr>
          </a:p>
        </p:txBody>
      </p:sp>
      <p:sp>
        <p:nvSpPr>
          <p:cNvPr id="49" name="矩形 67"/>
          <p:cNvSpPr>
            <a:spLocks noChangeArrowheads="1"/>
          </p:cNvSpPr>
          <p:nvPr/>
        </p:nvSpPr>
        <p:spPr bwMode="auto">
          <a:xfrm>
            <a:off x="7429520" y="2857496"/>
            <a:ext cx="2592288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1" hangingPunct="1"/>
            <a:r>
              <a:rPr lang="ru-RU" altLang="zh-CN" sz="1400" b="1" dirty="0">
                <a:solidFill>
                  <a:srgbClr val="7030A0"/>
                </a:solidFill>
                <a:latin typeface="Cambria" panose="02040503050406030204" pitchFamily="18" charset="0"/>
                <a:ea typeface="Microsoft YaHei" panose="020B0503020204020204" pitchFamily="34" charset="-122"/>
              </a:rPr>
              <a:t>Анализ</a:t>
            </a:r>
            <a:r>
              <a:rPr lang="ru-RU" altLang="zh-CN" sz="1400" b="1" dirty="0" smtClean="0">
                <a:solidFill>
                  <a:srgbClr val="0070C0"/>
                </a:solidFill>
                <a:latin typeface="Cambria" panose="02040503050406030204" pitchFamily="18" charset="0"/>
                <a:ea typeface="Microsoft YaHei" panose="020B0503020204020204" pitchFamily="34" charset="-122"/>
              </a:rPr>
              <a:t> </a:t>
            </a:r>
            <a:r>
              <a:rPr lang="ru-RU" altLang="zh-CN" sz="1400" b="1" dirty="0">
                <a:solidFill>
                  <a:srgbClr val="7030A0"/>
                </a:solidFill>
                <a:latin typeface="Cambria" panose="02040503050406030204" pitchFamily="18" charset="0"/>
                <a:ea typeface="Microsoft YaHei" panose="020B0503020204020204" pitchFamily="34" charset="-122"/>
              </a:rPr>
              <a:t>и </a:t>
            </a:r>
            <a:endParaRPr lang="en-US" altLang="zh-CN" sz="1400" b="1" dirty="0">
              <a:solidFill>
                <a:srgbClr val="7030A0"/>
              </a:solidFill>
              <a:latin typeface="Cambria" panose="02040503050406030204" pitchFamily="18" charset="0"/>
              <a:ea typeface="Microsoft YaHei" panose="020B0503020204020204" pitchFamily="34" charset="-122"/>
            </a:endParaRPr>
          </a:p>
          <a:p>
            <a:pPr eaLnBrk="1" hangingPunct="1"/>
            <a:r>
              <a:rPr lang="ru-RU" altLang="zh-CN" sz="1400" b="1" dirty="0">
                <a:solidFill>
                  <a:srgbClr val="7030A0"/>
                </a:solidFill>
                <a:latin typeface="Cambria" panose="02040503050406030204" pitchFamily="18" charset="0"/>
                <a:ea typeface="Microsoft YaHei" panose="020B0503020204020204" pitchFamily="34" charset="-122"/>
              </a:rPr>
              <a:t>моделирование</a:t>
            </a:r>
            <a:endParaRPr lang="zh-CN" altLang="en-US" sz="1400" b="1" dirty="0">
              <a:solidFill>
                <a:srgbClr val="7030A0"/>
              </a:solidFill>
              <a:latin typeface="Cambria" panose="02040503050406030204" pitchFamily="18" charset="0"/>
              <a:ea typeface="Microsoft YaHei" panose="020B0503020204020204" pitchFamily="34" charset="-122"/>
            </a:endParaRPr>
          </a:p>
        </p:txBody>
      </p:sp>
      <p:sp>
        <p:nvSpPr>
          <p:cNvPr id="50" name="矩形 67"/>
          <p:cNvSpPr>
            <a:spLocks noChangeArrowheads="1"/>
          </p:cNvSpPr>
          <p:nvPr/>
        </p:nvSpPr>
        <p:spPr bwMode="auto">
          <a:xfrm>
            <a:off x="7440153" y="3478413"/>
            <a:ext cx="1653017" cy="30777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altLang="zh-CN" sz="1400" b="1" dirty="0" smtClean="0">
                <a:solidFill>
                  <a:srgbClr val="7030A0"/>
                </a:solidFill>
                <a:latin typeface="Cambria" panose="02040503050406030204" pitchFamily="18" charset="0"/>
                <a:ea typeface="Microsoft YaHei" panose="020B0503020204020204" pitchFamily="34" charset="-122"/>
              </a:rPr>
              <a:t>Проектирование</a:t>
            </a:r>
            <a:endParaRPr lang="zh-CN" altLang="en-US" sz="1400" b="1" dirty="0">
              <a:solidFill>
                <a:srgbClr val="7030A0"/>
              </a:solidFill>
              <a:latin typeface="Cambria" panose="02040503050406030204" pitchFamily="18" charset="0"/>
              <a:ea typeface="Microsoft YaHei" panose="020B0503020204020204" pitchFamily="34" charset="-122"/>
            </a:endParaRPr>
          </a:p>
        </p:txBody>
      </p:sp>
      <p:sp>
        <p:nvSpPr>
          <p:cNvPr id="51" name="矩形 67"/>
          <p:cNvSpPr>
            <a:spLocks noChangeArrowheads="1"/>
          </p:cNvSpPr>
          <p:nvPr/>
        </p:nvSpPr>
        <p:spPr bwMode="auto">
          <a:xfrm>
            <a:off x="7429520" y="4857760"/>
            <a:ext cx="1691680" cy="73866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1" hangingPunct="1"/>
            <a:r>
              <a:rPr lang="ru-RU" altLang="zh-CN" sz="1400" b="1" dirty="0">
                <a:solidFill>
                  <a:srgbClr val="7030A0"/>
                </a:solidFill>
                <a:latin typeface="Cambria" panose="02040503050406030204" pitchFamily="18" charset="0"/>
                <a:ea typeface="Microsoft YaHei" panose="020B0503020204020204" pitchFamily="34" charset="-122"/>
              </a:rPr>
              <a:t>Эксплуатация и </a:t>
            </a:r>
            <a:endParaRPr lang="ru-RU" altLang="zh-CN" sz="1400" b="1" dirty="0">
              <a:solidFill>
                <a:srgbClr val="7030A0"/>
              </a:solidFill>
              <a:latin typeface="Cambria" panose="02040503050406030204" pitchFamily="18" charset="0"/>
              <a:ea typeface="Microsoft YaHei" panose="020B0503020204020204" pitchFamily="34" charset="-122"/>
            </a:endParaRPr>
          </a:p>
          <a:p>
            <a:pPr eaLnBrk="1" hangingPunct="1"/>
            <a:r>
              <a:rPr lang="ru-RU" altLang="zh-CN" sz="1400" b="1" dirty="0">
                <a:solidFill>
                  <a:srgbClr val="7030A0"/>
                </a:solidFill>
                <a:latin typeface="Cambria" panose="02040503050406030204" pitchFamily="18" charset="0"/>
                <a:ea typeface="Microsoft YaHei" panose="020B0503020204020204" pitchFamily="34" charset="-122"/>
              </a:rPr>
              <a:t>техническое</a:t>
            </a:r>
            <a:r>
              <a:rPr lang="ru-RU" altLang="zh-CN" sz="1300" b="1" dirty="0" smtClean="0">
                <a:solidFill>
                  <a:srgbClr val="0070C0"/>
                </a:solidFill>
                <a:latin typeface="Cambria" panose="02040503050406030204" pitchFamily="18" charset="0"/>
                <a:ea typeface="Microsoft YaHei" panose="020B0503020204020204" pitchFamily="34" charset="-122"/>
              </a:rPr>
              <a:t> </a:t>
            </a:r>
            <a:r>
              <a:rPr lang="ru-RU" altLang="zh-CN" sz="1400" b="1" dirty="0">
                <a:solidFill>
                  <a:srgbClr val="7030A0"/>
                </a:solidFill>
                <a:latin typeface="Cambria" panose="02040503050406030204" pitchFamily="18" charset="0"/>
                <a:ea typeface="Microsoft YaHei" panose="020B0503020204020204" pitchFamily="34" charset="-122"/>
              </a:rPr>
              <a:t>обслуживание</a:t>
            </a:r>
            <a:endParaRPr lang="zh-CN" altLang="en-US" sz="1400" b="1" dirty="0">
              <a:solidFill>
                <a:srgbClr val="7030A0"/>
              </a:solidFill>
              <a:latin typeface="Cambria" panose="02040503050406030204" pitchFamily="18" charset="0"/>
              <a:ea typeface="Microsoft YaHei" panose="020B0503020204020204" pitchFamily="34" charset="-122"/>
            </a:endParaRPr>
          </a:p>
        </p:txBody>
      </p:sp>
      <p:cxnSp>
        <p:nvCxnSpPr>
          <p:cNvPr id="52" name="直接箭头连接符 63"/>
          <p:cNvCxnSpPr>
            <a:cxnSpLocks noChangeShapeType="1"/>
            <a:endCxn id="24" idx="0"/>
          </p:cNvCxnSpPr>
          <p:nvPr/>
        </p:nvCxnSpPr>
        <p:spPr bwMode="auto">
          <a:xfrm flipH="1">
            <a:off x="5797550" y="1556792"/>
            <a:ext cx="174" cy="216024"/>
          </a:xfrm>
          <a:prstGeom prst="straightConnector1">
            <a:avLst/>
          </a:prstGeom>
          <a:noFill/>
          <a:ln w="19050" algn="ctr">
            <a:solidFill>
              <a:srgbClr val="326E82"/>
            </a:solidFill>
            <a:round/>
            <a:tailEnd type="arrow" w="med" len="med"/>
          </a:ln>
        </p:spPr>
      </p:cxnSp>
      <p:cxnSp>
        <p:nvCxnSpPr>
          <p:cNvPr id="53" name="直接箭头连接符 63"/>
          <p:cNvCxnSpPr>
            <a:cxnSpLocks noChangeShapeType="1"/>
          </p:cNvCxnSpPr>
          <p:nvPr/>
        </p:nvCxnSpPr>
        <p:spPr bwMode="auto">
          <a:xfrm flipH="1">
            <a:off x="7956376" y="1556792"/>
            <a:ext cx="174" cy="216024"/>
          </a:xfrm>
          <a:prstGeom prst="straightConnector1">
            <a:avLst/>
          </a:prstGeom>
          <a:noFill/>
          <a:ln w="19050" algn="ctr">
            <a:solidFill>
              <a:srgbClr val="326E82"/>
            </a:solidFill>
            <a:round/>
            <a:tailEnd type="arrow" w="med" len="med"/>
          </a:ln>
        </p:spPr>
      </p:cxnSp>
      <p:cxnSp>
        <p:nvCxnSpPr>
          <p:cNvPr id="54" name="直接箭头连接符 63"/>
          <p:cNvCxnSpPr>
            <a:cxnSpLocks noChangeShapeType="1"/>
          </p:cNvCxnSpPr>
          <p:nvPr/>
        </p:nvCxnSpPr>
        <p:spPr bwMode="auto">
          <a:xfrm flipH="1">
            <a:off x="3491880" y="1556792"/>
            <a:ext cx="174" cy="216024"/>
          </a:xfrm>
          <a:prstGeom prst="straightConnector1">
            <a:avLst/>
          </a:prstGeom>
          <a:noFill/>
          <a:ln w="19050" algn="ctr">
            <a:solidFill>
              <a:srgbClr val="326E82"/>
            </a:solidFill>
            <a:round/>
            <a:tailEnd type="arrow" w="med" len="med"/>
          </a:ln>
        </p:spPr>
      </p:cxnSp>
      <p:cxnSp>
        <p:nvCxnSpPr>
          <p:cNvPr id="55" name="直接箭头连接符 63"/>
          <p:cNvCxnSpPr>
            <a:cxnSpLocks noChangeShapeType="1"/>
          </p:cNvCxnSpPr>
          <p:nvPr/>
        </p:nvCxnSpPr>
        <p:spPr bwMode="auto">
          <a:xfrm flipH="1">
            <a:off x="1115442" y="1556792"/>
            <a:ext cx="174" cy="216024"/>
          </a:xfrm>
          <a:prstGeom prst="straightConnector1">
            <a:avLst/>
          </a:prstGeom>
          <a:noFill/>
          <a:ln w="19050" algn="ctr">
            <a:solidFill>
              <a:srgbClr val="326E82"/>
            </a:solidFill>
            <a:round/>
            <a:tailEnd type="arrow" w="med" len="med"/>
          </a:ln>
        </p:spPr>
      </p:cxnSp>
      <p:sp>
        <p:nvSpPr>
          <p:cNvPr id="56" name="圆角矩形 123"/>
          <p:cNvSpPr>
            <a:spLocks noChangeArrowheads="1"/>
          </p:cNvSpPr>
          <p:nvPr/>
        </p:nvSpPr>
        <p:spPr bwMode="auto">
          <a:xfrm>
            <a:off x="2392362" y="1777951"/>
            <a:ext cx="2179638" cy="786953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Clr>
                <a:srgbClr val="000000"/>
              </a:buClr>
              <a:buFont typeface="Wingdings" panose="05000000000000000000" pitchFamily="2" charset="2"/>
              <a:buNone/>
            </a:pPr>
            <a:r>
              <a:rPr lang="ru-RU" altLang="zh-CN" sz="1500" b="1" dirty="0" smtClean="0">
                <a:solidFill>
                  <a:srgbClr val="FFFFFF"/>
                </a:solidFill>
                <a:latin typeface="Cambria" panose="02040503050406030204" pitchFamily="18" charset="0"/>
                <a:ea typeface="Microsoft YaHei" panose="020B0503020204020204" pitchFamily="34" charset="-122"/>
              </a:rPr>
              <a:t>Высоковольтное и низковольтное  оборудование </a:t>
            </a:r>
            <a:endParaRPr lang="zh-CN" altLang="en-US" sz="1500" b="1" dirty="0">
              <a:solidFill>
                <a:srgbClr val="FFFFFF"/>
              </a:solidFill>
              <a:latin typeface="Cambria" panose="02040503050406030204" pitchFamily="18" charset="0"/>
              <a:ea typeface="Microsoft YaHei" panose="020B0503020204020204" pitchFamily="34" charset="-122"/>
            </a:endParaRPr>
          </a:p>
        </p:txBody>
      </p:sp>
      <p:pic>
        <p:nvPicPr>
          <p:cNvPr id="57" name="Picture 11" descr="C:\Users\wudf\AppData\Roaming\Tencent\Users\1392290346\QQ\WinTemp\RichOle\ATOT%%8C6}8ABH}5{D~[B_B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267744" y="4944591"/>
            <a:ext cx="42862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" name="矩形 159"/>
          <p:cNvSpPr>
            <a:spLocks noChangeArrowheads="1"/>
          </p:cNvSpPr>
          <p:nvPr/>
        </p:nvSpPr>
        <p:spPr bwMode="auto">
          <a:xfrm>
            <a:off x="2699792" y="2760985"/>
            <a:ext cx="1728192" cy="30777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1" hangingPunct="1"/>
            <a:r>
              <a:rPr lang="ru-RU" altLang="zh-CN" sz="1400" b="1" dirty="0" smtClean="0">
                <a:solidFill>
                  <a:srgbClr val="FF9933"/>
                </a:solidFill>
                <a:latin typeface="Cambria" panose="02040503050406030204" pitchFamily="18" charset="0"/>
                <a:ea typeface="Microsoft YaHei" panose="020B0503020204020204" pitchFamily="34" charset="-122"/>
              </a:rPr>
              <a:t>Ячейки 6-20 кВ</a:t>
            </a:r>
            <a:endParaRPr lang="zh-CN" altLang="en-US" sz="1400" b="1" dirty="0">
              <a:solidFill>
                <a:srgbClr val="FF9933"/>
              </a:solidFill>
              <a:latin typeface="Cambria" panose="02040503050406030204" pitchFamily="18" charset="0"/>
              <a:ea typeface="Microsoft YaHei" panose="020B0503020204020204" pitchFamily="34" charset="-122"/>
            </a:endParaRPr>
          </a:p>
        </p:txBody>
      </p:sp>
      <p:sp>
        <p:nvSpPr>
          <p:cNvPr id="59" name="矩形 127"/>
          <p:cNvSpPr>
            <a:spLocks noChangeArrowheads="1"/>
          </p:cNvSpPr>
          <p:nvPr/>
        </p:nvSpPr>
        <p:spPr bwMode="auto">
          <a:xfrm>
            <a:off x="2699792" y="5013176"/>
            <a:ext cx="959430" cy="30777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zh-CN" sz="1400" b="1" dirty="0">
                <a:solidFill>
                  <a:srgbClr val="FF9933"/>
                </a:solidFill>
                <a:latin typeface="Cambria" panose="02040503050406030204" pitchFamily="18" charset="0"/>
                <a:ea typeface="Microsoft YaHei" panose="020B0503020204020204" pitchFamily="34" charset="-122"/>
              </a:rPr>
              <a:t>STATCOM</a:t>
            </a:r>
            <a:endParaRPr lang="zh-CN" altLang="en-US" sz="1400" b="1" dirty="0">
              <a:solidFill>
                <a:srgbClr val="FF9933"/>
              </a:solidFill>
              <a:latin typeface="Cambria" panose="02040503050406030204" pitchFamily="18" charset="0"/>
              <a:ea typeface="Microsoft YaHei" panose="020B0503020204020204" pitchFamily="34" charset="-122"/>
            </a:endParaRPr>
          </a:p>
        </p:txBody>
      </p:sp>
      <p:pic>
        <p:nvPicPr>
          <p:cNvPr id="60" name="Picture 2" descr="C:\Users\User\Desktop\2016\Презентации\Фото для презентации 1\mmexport1465533653209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267744" y="2708920"/>
            <a:ext cx="432048" cy="443159"/>
          </a:xfrm>
          <a:prstGeom prst="rect">
            <a:avLst/>
          </a:prstGeom>
          <a:noFill/>
        </p:spPr>
      </p:pic>
      <p:pic>
        <p:nvPicPr>
          <p:cNvPr id="61" name="Picture 3" descr="C:\Users\User\Desktop\2016\Презентации\Фото для презентации 1\mmexport1465533625349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267744" y="3284984"/>
            <a:ext cx="432048" cy="432048"/>
          </a:xfrm>
          <a:prstGeom prst="rect">
            <a:avLst/>
          </a:prstGeom>
          <a:noFill/>
        </p:spPr>
      </p:pic>
      <p:sp>
        <p:nvSpPr>
          <p:cNvPr id="62" name="矩形 127"/>
          <p:cNvSpPr>
            <a:spLocks noChangeArrowheads="1"/>
          </p:cNvSpPr>
          <p:nvPr/>
        </p:nvSpPr>
        <p:spPr bwMode="auto">
          <a:xfrm>
            <a:off x="2699792" y="3212976"/>
            <a:ext cx="2016224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1" hangingPunct="1"/>
            <a:r>
              <a:rPr lang="ru-RU" altLang="zh-CN" sz="1400" b="1" dirty="0" smtClean="0">
                <a:solidFill>
                  <a:srgbClr val="FF9933"/>
                </a:solidFill>
                <a:latin typeface="Cambria" panose="02040503050406030204" pitchFamily="18" charset="0"/>
                <a:ea typeface="Microsoft YaHei" panose="020B0503020204020204" pitchFamily="34" charset="-122"/>
              </a:rPr>
              <a:t>Шкафы релейной защиты до 500 кВ</a:t>
            </a:r>
            <a:endParaRPr lang="zh-CN" altLang="en-US" sz="1400" b="1" dirty="0">
              <a:solidFill>
                <a:srgbClr val="FF9933"/>
              </a:solidFill>
              <a:latin typeface="Cambria" panose="02040503050406030204" pitchFamily="18" charset="0"/>
              <a:ea typeface="Microsoft YaHei" panose="020B0503020204020204" pitchFamily="34" charset="-122"/>
            </a:endParaRPr>
          </a:p>
        </p:txBody>
      </p:sp>
      <p:sp>
        <p:nvSpPr>
          <p:cNvPr id="63" name="矩形 127"/>
          <p:cNvSpPr>
            <a:spLocks noChangeArrowheads="1"/>
          </p:cNvSpPr>
          <p:nvPr/>
        </p:nvSpPr>
        <p:spPr bwMode="auto">
          <a:xfrm>
            <a:off x="2699792" y="3841303"/>
            <a:ext cx="599844" cy="30777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altLang="zh-CN" sz="1400" b="1" dirty="0" smtClean="0">
                <a:solidFill>
                  <a:srgbClr val="FF9933"/>
                </a:solidFill>
                <a:latin typeface="Cambria" panose="02040503050406030204" pitchFamily="18" charset="0"/>
                <a:ea typeface="Microsoft YaHei" panose="020B0503020204020204" pitchFamily="34" charset="-122"/>
              </a:rPr>
              <a:t>ШСН</a:t>
            </a:r>
            <a:endParaRPr lang="zh-CN" altLang="en-US" sz="1400" b="1" dirty="0">
              <a:solidFill>
                <a:srgbClr val="FF9933"/>
              </a:solidFill>
              <a:latin typeface="Cambria" panose="02040503050406030204" pitchFamily="18" charset="0"/>
              <a:ea typeface="Microsoft YaHei" panose="020B0503020204020204" pitchFamily="34" charset="-122"/>
            </a:endParaRPr>
          </a:p>
        </p:txBody>
      </p:sp>
      <p:sp>
        <p:nvSpPr>
          <p:cNvPr id="64" name="矩形 127"/>
          <p:cNvSpPr>
            <a:spLocks noChangeArrowheads="1"/>
          </p:cNvSpPr>
          <p:nvPr/>
        </p:nvSpPr>
        <p:spPr bwMode="auto">
          <a:xfrm>
            <a:off x="2699792" y="4417367"/>
            <a:ext cx="609462" cy="30777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altLang="zh-CN" sz="1400" b="1" dirty="0" smtClean="0">
                <a:solidFill>
                  <a:srgbClr val="FF9933"/>
                </a:solidFill>
                <a:latin typeface="Cambria" panose="02040503050406030204" pitchFamily="18" charset="0"/>
                <a:ea typeface="Microsoft YaHei" panose="020B0503020204020204" pitchFamily="34" charset="-122"/>
              </a:rPr>
              <a:t>ШПТ</a:t>
            </a:r>
            <a:endParaRPr lang="zh-CN" altLang="en-US" sz="1400" b="1" dirty="0">
              <a:solidFill>
                <a:srgbClr val="FF9933"/>
              </a:solidFill>
              <a:latin typeface="Cambria" panose="02040503050406030204" pitchFamily="18" charset="0"/>
              <a:ea typeface="Microsoft YaHei" panose="020B0503020204020204" pitchFamily="34" charset="-122"/>
            </a:endParaRPr>
          </a:p>
        </p:txBody>
      </p:sp>
      <p:pic>
        <p:nvPicPr>
          <p:cNvPr id="65" name="Picture 4" descr="C:\Users\User\Desktop\2016\Презентации\Фото для презентации 1\20160311_151816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264133" y="3789040"/>
            <a:ext cx="435659" cy="432048"/>
          </a:xfrm>
          <a:prstGeom prst="rect">
            <a:avLst/>
          </a:prstGeom>
          <a:noFill/>
        </p:spPr>
      </p:pic>
      <p:pic>
        <p:nvPicPr>
          <p:cNvPr id="66" name="Picture 5" descr="C:\Users\User\Desktop\2016\Презентации\Фото для презентации 1\IMG-20160127-WA0009.jpe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265180" y="4365104"/>
            <a:ext cx="434612" cy="4506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14282" y="1571612"/>
            <a:ext cx="8715436" cy="514353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365760" lvl="0" indent="-255905" algn="just">
              <a:spcBef>
                <a:spcPts val="400"/>
              </a:spcBef>
              <a:buClr>
                <a:schemeClr val="accent1"/>
              </a:buClr>
              <a:buSzPct val="68000"/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latin typeface="Cambria" panose="02040503050406030204" pitchFamily="18" charset="0"/>
              </a:rPr>
              <a:t>АО «ТАТЭК» (ПС № 134, № 150</a:t>
            </a:r>
            <a:r>
              <a:rPr lang="ru-RU" sz="2400" dirty="0" smtClean="0">
                <a:latin typeface="Cambria" panose="02040503050406030204" pitchFamily="18" charset="0"/>
              </a:rPr>
              <a:t>) – </a:t>
            </a:r>
            <a:r>
              <a:rPr lang="en-US" sz="2400" dirty="0" smtClean="0">
                <a:latin typeface="Cambria" panose="02040503050406030204" pitchFamily="18" charset="0"/>
              </a:rPr>
              <a:t>г</a:t>
            </a:r>
            <a:r>
              <a:rPr lang="ru-RU" sz="2400" dirty="0" smtClean="0">
                <a:latin typeface="Cambria" panose="02040503050406030204" pitchFamily="18" charset="0"/>
              </a:rPr>
              <a:t>. Талдыкорган</a:t>
            </a:r>
            <a:endParaRPr lang="ru-RU" sz="2400" dirty="0">
              <a:latin typeface="Cambria" panose="02040503050406030204" pitchFamily="18" charset="0"/>
            </a:endParaRPr>
          </a:p>
          <a:p>
            <a:pPr marL="365760" lvl="0" indent="-255905" algn="just">
              <a:spcBef>
                <a:spcPts val="400"/>
              </a:spcBef>
              <a:buClr>
                <a:schemeClr val="accent1"/>
              </a:buClr>
              <a:buSzPct val="68000"/>
              <a:buFont typeface="Arial" panose="020B0604020202020204" pitchFamily="34" charset="0"/>
              <a:buChar char="•"/>
              <a:defRPr/>
            </a:pPr>
            <a:r>
              <a:rPr lang="ru-RU" sz="2400" dirty="0" smtClean="0">
                <a:latin typeface="Cambria" panose="02040503050406030204" pitchFamily="18" charset="0"/>
              </a:rPr>
              <a:t>АО </a:t>
            </a:r>
            <a:r>
              <a:rPr lang="ru-RU" sz="2400" dirty="0">
                <a:latin typeface="Cambria" panose="02040503050406030204" pitchFamily="18" charset="0"/>
              </a:rPr>
              <a:t>«Астана – РЭК» (ПС «Новая», «Центральная», «Западная</a:t>
            </a:r>
            <a:r>
              <a:rPr lang="ru-RU" sz="2400" dirty="0" smtClean="0">
                <a:latin typeface="Cambria" panose="02040503050406030204" pitchFamily="18" charset="0"/>
              </a:rPr>
              <a:t>») – г. Астана</a:t>
            </a:r>
            <a:endParaRPr lang="ru-RU" sz="2400" dirty="0">
              <a:latin typeface="Cambria" panose="02040503050406030204" pitchFamily="18" charset="0"/>
            </a:endParaRPr>
          </a:p>
          <a:p>
            <a:pPr marL="365760" lvl="0" indent="-255905" algn="just">
              <a:spcBef>
                <a:spcPts val="400"/>
              </a:spcBef>
              <a:buClr>
                <a:schemeClr val="accent1"/>
              </a:buClr>
              <a:buSzPct val="68000"/>
              <a:buFont typeface="Arial" panose="020B0604020202020204" pitchFamily="34" charset="0"/>
              <a:buChar char="•"/>
              <a:defRPr/>
            </a:pPr>
            <a:r>
              <a:rPr lang="ru-RU" sz="2400" dirty="0" smtClean="0">
                <a:latin typeface="Cambria" panose="02040503050406030204" pitchFamily="18" charset="0"/>
              </a:rPr>
              <a:t>ТОО </a:t>
            </a:r>
            <a:r>
              <a:rPr lang="ru-RU" sz="2400" dirty="0">
                <a:latin typeface="Cambria" panose="02040503050406030204" pitchFamily="18" charset="0"/>
              </a:rPr>
              <a:t>«</a:t>
            </a:r>
            <a:r>
              <a:rPr lang="ru-RU" sz="2400" dirty="0" smtClean="0">
                <a:latin typeface="Cambria" panose="02040503050406030204" pitchFamily="18" charset="0"/>
              </a:rPr>
              <a:t>Казахстанские Коммунальные Системы» - г. Астана</a:t>
            </a:r>
            <a:endParaRPr lang="ru-RU" sz="2400" dirty="0">
              <a:latin typeface="Cambria" panose="02040503050406030204" pitchFamily="18" charset="0"/>
            </a:endParaRPr>
          </a:p>
          <a:p>
            <a:pPr marL="365760" lvl="0" indent="-255905" algn="just">
              <a:spcBef>
                <a:spcPts val="400"/>
              </a:spcBef>
              <a:buClr>
                <a:schemeClr val="accent1"/>
              </a:buClr>
              <a:buSzPct val="68000"/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latin typeface="Cambria" panose="02040503050406030204" pitchFamily="18" charset="0"/>
              </a:rPr>
              <a:t>АО «ТПЭП</a:t>
            </a:r>
            <a:r>
              <a:rPr lang="ru-RU" sz="2400" dirty="0" smtClean="0">
                <a:latin typeface="Cambria" panose="02040503050406030204" pitchFamily="18" charset="0"/>
              </a:rPr>
              <a:t>» - г. Алматы</a:t>
            </a:r>
            <a:endParaRPr lang="ru-RU" sz="2400" dirty="0">
              <a:latin typeface="Cambria" panose="02040503050406030204" pitchFamily="18" charset="0"/>
            </a:endParaRPr>
          </a:p>
          <a:p>
            <a:pPr marL="365760" lvl="0" indent="-255905" algn="just">
              <a:spcBef>
                <a:spcPts val="400"/>
              </a:spcBef>
              <a:buClr>
                <a:schemeClr val="accent1"/>
              </a:buClr>
              <a:buSzPct val="68000"/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latin typeface="Cambria" panose="02040503050406030204" pitchFamily="18" charset="0"/>
              </a:rPr>
              <a:t>ТОО «</a:t>
            </a:r>
            <a:r>
              <a:rPr lang="en-US" sz="2400" dirty="0" err="1">
                <a:latin typeface="Cambria" panose="02040503050406030204" pitchFamily="18" charset="0"/>
              </a:rPr>
              <a:t>Samgau</a:t>
            </a:r>
            <a:r>
              <a:rPr lang="en-US" sz="2400" dirty="0">
                <a:latin typeface="Cambria" panose="02040503050406030204" pitchFamily="18" charset="0"/>
              </a:rPr>
              <a:t> Energy Group</a:t>
            </a:r>
            <a:r>
              <a:rPr lang="ru-RU" sz="2400" dirty="0">
                <a:latin typeface="Cambria" panose="02040503050406030204" pitchFamily="18" charset="0"/>
              </a:rPr>
              <a:t>» (ШПТ, ШСН</a:t>
            </a:r>
            <a:r>
              <a:rPr lang="ru-RU" sz="2400" dirty="0" smtClean="0">
                <a:latin typeface="Cambria" panose="02040503050406030204" pitchFamily="18" charset="0"/>
              </a:rPr>
              <a:t>) – г. Астана</a:t>
            </a:r>
            <a:endParaRPr lang="ru-RU" sz="2400" dirty="0">
              <a:latin typeface="Cambria" panose="02040503050406030204" pitchFamily="18" charset="0"/>
            </a:endParaRPr>
          </a:p>
          <a:p>
            <a:pPr marL="365760" lvl="0" indent="-255905" algn="just">
              <a:spcBef>
                <a:spcPts val="400"/>
              </a:spcBef>
              <a:buClr>
                <a:schemeClr val="accent1"/>
              </a:buClr>
              <a:buSzPct val="68000"/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latin typeface="Cambria" panose="02040503050406030204" pitchFamily="18" charset="0"/>
              </a:rPr>
              <a:t>АО "Международный центр приграничного сотрудничества "Хоргос" </a:t>
            </a:r>
            <a:endParaRPr lang="ru-RU" sz="2400" dirty="0">
              <a:latin typeface="Cambria" panose="02040503050406030204" pitchFamily="18" charset="0"/>
            </a:endParaRPr>
          </a:p>
        </p:txBody>
      </p:sp>
      <p:pic>
        <p:nvPicPr>
          <p:cNvPr id="4" name="Picture 2" descr="C:\Users\Bolat Sultankulov\Documents\Diyaz Nurmakhanovich\logo png.pn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7643834" y="123702"/>
            <a:ext cx="1357322" cy="1162158"/>
          </a:xfrm>
          <a:prstGeom prst="rect">
            <a:avLst/>
          </a:prstGeom>
          <a:noFill/>
        </p:spPr>
      </p:pic>
      <p:sp>
        <p:nvSpPr>
          <p:cNvPr id="5" name="Rounded Rectangle 4"/>
          <p:cNvSpPr/>
          <p:nvPr/>
        </p:nvSpPr>
        <p:spPr>
          <a:xfrm>
            <a:off x="2000232" y="285728"/>
            <a:ext cx="5214974" cy="107157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atin typeface="Cambria" panose="02040503050406030204" pitchFamily="18" charset="0"/>
                <a:cs typeface="Myriad Arabic" pitchFamily="50" charset="-78"/>
              </a:rPr>
              <a:t>Выполненные Проекты</a:t>
            </a:r>
            <a:endParaRPr lang="en-US" sz="3200" dirty="0">
              <a:latin typeface="Cambria" panose="02040503050406030204" pitchFamily="18" charset="0"/>
              <a:cs typeface="Myriad Arabic" pitchFamily="50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Bolat Sultankulov\Documents\Diyaz Nurmakhanovich\logo png.pn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7643834" y="123702"/>
            <a:ext cx="1357322" cy="1162158"/>
          </a:xfrm>
          <a:prstGeom prst="rect">
            <a:avLst/>
          </a:prstGeom>
          <a:noFill/>
        </p:spPr>
      </p:pic>
      <p:sp>
        <p:nvSpPr>
          <p:cNvPr id="5" name="Rounded Rectangle 4"/>
          <p:cNvSpPr/>
          <p:nvPr/>
        </p:nvSpPr>
        <p:spPr>
          <a:xfrm>
            <a:off x="2000232" y="285728"/>
            <a:ext cx="5214974" cy="107157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atin typeface="Cambria" panose="02040503050406030204" pitchFamily="18" charset="0"/>
                <a:cs typeface="Myriad Arabic" pitchFamily="50" charset="-78"/>
              </a:rPr>
              <a:t>Текущие Проекты</a:t>
            </a:r>
            <a:endParaRPr lang="en-US" sz="3200" dirty="0">
              <a:latin typeface="Cambria" panose="02040503050406030204" pitchFamily="18" charset="0"/>
              <a:cs typeface="Myriad Arabic" pitchFamily="50" charset="-78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14282" y="1571612"/>
            <a:ext cx="8715436" cy="514353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365760" indent="-255905" algn="just">
              <a:spcBef>
                <a:spcPts val="400"/>
              </a:spcBef>
              <a:buClr>
                <a:schemeClr val="accent1"/>
              </a:buClr>
              <a:buSzPct val="68000"/>
              <a:buFont typeface="Arial" panose="020B0604020202020204" pitchFamily="34" charset="0"/>
              <a:buChar char="•"/>
              <a:defRPr/>
            </a:pPr>
            <a:r>
              <a:rPr lang="ru-RU" sz="2000" b="1" dirty="0">
                <a:latin typeface="Cambria" panose="02040503050406030204" pitchFamily="18" charset="0"/>
              </a:rPr>
              <a:t>АО «Астана – РЭК» </a:t>
            </a:r>
            <a:endParaRPr lang="ru-RU" sz="2000" b="1" dirty="0" smtClean="0">
              <a:latin typeface="Cambria" panose="02040503050406030204" pitchFamily="18" charset="0"/>
            </a:endParaRPr>
          </a:p>
          <a:p>
            <a:pPr marL="365760" indent="-255905" algn="just">
              <a:spcBef>
                <a:spcPts val="400"/>
              </a:spcBef>
              <a:buClr>
                <a:schemeClr val="accent1"/>
              </a:buClr>
              <a:buSzPct val="68000"/>
              <a:defRPr/>
            </a:pPr>
            <a:r>
              <a:rPr lang="ru-RU" sz="2000" dirty="0" smtClean="0">
                <a:latin typeface="Cambria" panose="02040503050406030204" pitchFamily="18" charset="0"/>
              </a:rPr>
              <a:t>    -Проектирование </a:t>
            </a:r>
            <a:r>
              <a:rPr lang="ru-RU" sz="2000" dirty="0">
                <a:latin typeface="Cambria" panose="02040503050406030204" pitchFamily="18" charset="0"/>
              </a:rPr>
              <a:t>Системы </a:t>
            </a:r>
            <a:r>
              <a:rPr lang="en-US" sz="2000" dirty="0">
                <a:latin typeface="Cambria" panose="02040503050406030204" pitchFamily="18" charset="0"/>
              </a:rPr>
              <a:t>SCADA </a:t>
            </a:r>
            <a:r>
              <a:rPr lang="ru-RU" sz="2000" dirty="0">
                <a:latin typeface="Cambria" panose="02040503050406030204" pitchFamily="18" charset="0"/>
              </a:rPr>
              <a:t>на 8 подстанциях </a:t>
            </a:r>
            <a:r>
              <a:rPr lang="ru-RU" sz="2000" dirty="0" smtClean="0">
                <a:latin typeface="Cambria" panose="02040503050406030204" pitchFamily="18" charset="0"/>
              </a:rPr>
              <a:t>110кВ</a:t>
            </a:r>
            <a:endParaRPr lang="en-US" sz="2000" dirty="0" smtClean="0">
              <a:latin typeface="Cambria" panose="02040503050406030204" pitchFamily="18" charset="0"/>
            </a:endParaRPr>
          </a:p>
          <a:p>
            <a:pPr marL="365760" indent="-255905" algn="just">
              <a:spcBef>
                <a:spcPts val="400"/>
              </a:spcBef>
              <a:buClr>
                <a:schemeClr val="accent1"/>
              </a:buClr>
              <a:buSzPct val="68000"/>
              <a:buFont typeface="Arial" panose="020B0604020202020204" pitchFamily="34" charset="0"/>
              <a:buChar char="•"/>
              <a:defRPr/>
            </a:pPr>
            <a:endParaRPr lang="ru-RU" sz="2000" dirty="0" smtClean="0">
              <a:latin typeface="Cambria" panose="02040503050406030204" pitchFamily="18" charset="0"/>
            </a:endParaRPr>
          </a:p>
          <a:p>
            <a:pPr marL="365760" lvl="0" indent="-255905" algn="just">
              <a:spcBef>
                <a:spcPts val="400"/>
              </a:spcBef>
              <a:buClr>
                <a:schemeClr val="accent1"/>
              </a:buClr>
              <a:buSzPct val="68000"/>
              <a:buFont typeface="Arial" panose="020B0604020202020204" pitchFamily="34" charset="0"/>
              <a:buChar char="•"/>
              <a:defRPr/>
            </a:pPr>
            <a:r>
              <a:rPr lang="ru-RU" sz="2000" b="1" dirty="0">
                <a:latin typeface="Cambria" panose="02040503050406030204" pitchFamily="18" charset="0"/>
              </a:rPr>
              <a:t>ТОО «»Асатай («Индустриальная зона» г. Талдыкорган</a:t>
            </a:r>
            <a:r>
              <a:rPr lang="ru-RU" sz="2000" b="1" dirty="0" smtClean="0">
                <a:latin typeface="Cambria" panose="02040503050406030204" pitchFamily="18" charset="0"/>
              </a:rPr>
              <a:t>)</a:t>
            </a:r>
            <a:r>
              <a:rPr lang="en-US" sz="2000" b="1" dirty="0" smtClean="0">
                <a:latin typeface="Cambria" panose="02040503050406030204" pitchFamily="18" charset="0"/>
              </a:rPr>
              <a:t> </a:t>
            </a:r>
            <a:r>
              <a:rPr lang="ru-RU" sz="2000" b="1" dirty="0" smtClean="0">
                <a:latin typeface="Cambria" panose="02040503050406030204" pitchFamily="18" charset="0"/>
              </a:rPr>
              <a:t> </a:t>
            </a:r>
            <a:endParaRPr lang="ru-RU" sz="2000" b="1" dirty="0" smtClean="0">
              <a:latin typeface="Cambria" panose="02040503050406030204" pitchFamily="18" charset="0"/>
            </a:endParaRPr>
          </a:p>
          <a:p>
            <a:pPr marL="365760" lvl="0" indent="-255905" algn="just">
              <a:spcBef>
                <a:spcPts val="400"/>
              </a:spcBef>
              <a:buClr>
                <a:schemeClr val="accent1"/>
              </a:buClr>
              <a:buSzPct val="68000"/>
              <a:defRPr/>
            </a:pPr>
            <a:r>
              <a:rPr lang="ru-RU" sz="2000" dirty="0">
                <a:latin typeface="Cambria" panose="02040503050406030204" pitchFamily="18" charset="0"/>
              </a:rPr>
              <a:t> </a:t>
            </a:r>
            <a:r>
              <a:rPr lang="ru-RU" sz="2000" dirty="0" smtClean="0">
                <a:latin typeface="Cambria" panose="02040503050406030204" pitchFamily="18" charset="0"/>
              </a:rPr>
              <a:t>   -</a:t>
            </a:r>
            <a:r>
              <a:rPr lang="en-US" sz="2000" dirty="0" smtClean="0">
                <a:latin typeface="Cambria" panose="02040503050406030204" pitchFamily="18" charset="0"/>
              </a:rPr>
              <a:t> </a:t>
            </a:r>
            <a:r>
              <a:rPr lang="ru-RU" sz="2000" dirty="0" smtClean="0">
                <a:latin typeface="Cambria" panose="02040503050406030204" pitchFamily="18" charset="0"/>
              </a:rPr>
              <a:t>поставка силовых оборудовании 110кВ</a:t>
            </a:r>
            <a:endParaRPr lang="ru-RU" sz="2000" dirty="0" smtClean="0">
              <a:latin typeface="Cambria" panose="02040503050406030204" pitchFamily="18" charset="0"/>
            </a:endParaRPr>
          </a:p>
          <a:p>
            <a:pPr marL="365760" lvl="0" indent="-255905" algn="just">
              <a:spcBef>
                <a:spcPts val="400"/>
              </a:spcBef>
              <a:buClr>
                <a:schemeClr val="accent1"/>
              </a:buClr>
              <a:buSzPct val="68000"/>
              <a:defRPr/>
            </a:pPr>
            <a:r>
              <a:rPr lang="ru-RU" sz="2000" dirty="0" smtClean="0">
                <a:latin typeface="Cambria" panose="02040503050406030204" pitchFamily="18" charset="0"/>
              </a:rPr>
              <a:t>    - поставка ячеек 10кВ </a:t>
            </a:r>
            <a:endParaRPr lang="ru-RU" sz="2000" dirty="0" smtClean="0">
              <a:latin typeface="Cambria" panose="02040503050406030204" pitchFamily="18" charset="0"/>
            </a:endParaRPr>
          </a:p>
          <a:p>
            <a:pPr marL="365760" lvl="0" indent="-255905" algn="just">
              <a:spcBef>
                <a:spcPts val="400"/>
              </a:spcBef>
              <a:buClr>
                <a:schemeClr val="accent1"/>
              </a:buClr>
              <a:buSzPct val="68000"/>
              <a:defRPr/>
            </a:pPr>
            <a:r>
              <a:rPr lang="ru-RU" sz="2000" dirty="0" smtClean="0">
                <a:latin typeface="Cambria" panose="02040503050406030204" pitchFamily="18" charset="0"/>
              </a:rPr>
              <a:t>    - поставка шкафов релейной защиты и автоматики</a:t>
            </a:r>
            <a:endParaRPr lang="ru-RU" sz="2000" dirty="0" smtClean="0">
              <a:latin typeface="Cambria" panose="02040503050406030204" pitchFamily="18" charset="0"/>
            </a:endParaRPr>
          </a:p>
          <a:p>
            <a:pPr marL="365760" lvl="0" indent="-255905" algn="just">
              <a:spcBef>
                <a:spcPts val="400"/>
              </a:spcBef>
              <a:buClr>
                <a:schemeClr val="accent1"/>
              </a:buClr>
              <a:buSzPct val="68000"/>
              <a:defRPr/>
            </a:pPr>
            <a:r>
              <a:rPr lang="ru-RU" sz="2000" dirty="0" smtClean="0">
                <a:latin typeface="Cambria" panose="02040503050406030204" pitchFamily="18" charset="0"/>
              </a:rPr>
              <a:t>    - поставка шкафа системы </a:t>
            </a:r>
            <a:r>
              <a:rPr lang="en-US" sz="2000" dirty="0" smtClean="0">
                <a:latin typeface="Cambria" panose="02040503050406030204" pitchFamily="18" charset="0"/>
              </a:rPr>
              <a:t>SCADA</a:t>
            </a:r>
            <a:endParaRPr lang="ru-RU" sz="2000" dirty="0" smtClean="0">
              <a:latin typeface="Cambria" panose="02040503050406030204" pitchFamily="18" charset="0"/>
            </a:endParaRPr>
          </a:p>
          <a:p>
            <a:pPr marL="365760" lvl="0" indent="-255905" algn="just">
              <a:spcBef>
                <a:spcPts val="400"/>
              </a:spcBef>
              <a:buClr>
                <a:schemeClr val="accent1"/>
              </a:buClr>
              <a:buSzPct val="68000"/>
              <a:defRPr/>
            </a:pPr>
            <a:r>
              <a:rPr lang="ru-RU" sz="2000" dirty="0" smtClean="0">
                <a:latin typeface="Cambria" panose="02040503050406030204" pitchFamily="18" charset="0"/>
              </a:rPr>
              <a:t>    - монтаж и пуско-наладка</a:t>
            </a:r>
            <a:endParaRPr lang="en-US" sz="2000" dirty="0" smtClean="0">
              <a:latin typeface="Cambria" panose="02040503050406030204" pitchFamily="18" charset="0"/>
            </a:endParaRPr>
          </a:p>
          <a:p>
            <a:pPr marL="365760" lvl="0" indent="-255905" algn="just">
              <a:spcBef>
                <a:spcPts val="400"/>
              </a:spcBef>
              <a:buClr>
                <a:schemeClr val="accent1"/>
              </a:buClr>
              <a:buSzPct val="68000"/>
              <a:buFont typeface="Arial" panose="020B0604020202020204" pitchFamily="34" charset="0"/>
              <a:buChar char="•"/>
              <a:defRPr/>
            </a:pPr>
            <a:endParaRPr lang="ru-RU" sz="2000" dirty="0" smtClean="0">
              <a:latin typeface="Cambria" panose="02040503050406030204" pitchFamily="18" charset="0"/>
            </a:endParaRPr>
          </a:p>
          <a:p>
            <a:pPr marL="365760" lvl="0" indent="-255905" algn="just">
              <a:spcBef>
                <a:spcPts val="400"/>
              </a:spcBef>
              <a:buClr>
                <a:schemeClr val="accent1"/>
              </a:buClr>
              <a:buSzPct val="68000"/>
              <a:buFont typeface="Arial" panose="020B0604020202020204" pitchFamily="34" charset="0"/>
              <a:buChar char="•"/>
              <a:defRPr/>
            </a:pPr>
            <a:r>
              <a:rPr lang="ru-RU" sz="2000" b="1" dirty="0" smtClean="0">
                <a:latin typeface="Cambria" panose="02040503050406030204" pitchFamily="18" charset="0"/>
              </a:rPr>
              <a:t>АО «</a:t>
            </a:r>
            <a:r>
              <a:rPr lang="en-US" sz="2000" b="1" dirty="0" smtClean="0">
                <a:latin typeface="Cambria" panose="02040503050406030204" pitchFamily="18" charset="0"/>
              </a:rPr>
              <a:t>KEGOC</a:t>
            </a:r>
            <a:r>
              <a:rPr lang="ru-RU" sz="2000" b="1" dirty="0" smtClean="0">
                <a:latin typeface="Cambria" panose="02040503050406030204" pitchFamily="18" charset="0"/>
              </a:rPr>
              <a:t>»</a:t>
            </a:r>
            <a:r>
              <a:rPr lang="en-US" sz="2000" b="1" dirty="0" smtClean="0">
                <a:latin typeface="Cambria" panose="02040503050406030204" pitchFamily="18" charset="0"/>
              </a:rPr>
              <a:t> </a:t>
            </a:r>
            <a:r>
              <a:rPr lang="ru-RU" sz="2000" b="1" dirty="0" smtClean="0">
                <a:latin typeface="Cambria" panose="02040503050406030204" pitchFamily="18" charset="0"/>
              </a:rPr>
              <a:t>(Астана)</a:t>
            </a:r>
            <a:endParaRPr lang="ru-RU" sz="2000" b="1" dirty="0" smtClean="0">
              <a:latin typeface="Cambria" panose="02040503050406030204" pitchFamily="18" charset="0"/>
            </a:endParaRPr>
          </a:p>
          <a:p>
            <a:pPr marL="365760" lvl="0" indent="-255905" algn="just">
              <a:spcBef>
                <a:spcPts val="400"/>
              </a:spcBef>
              <a:buClr>
                <a:schemeClr val="accent1"/>
              </a:buClr>
              <a:buSzPct val="68000"/>
              <a:defRPr/>
            </a:pPr>
            <a:r>
              <a:rPr lang="ru-RU" sz="2000" b="1" dirty="0">
                <a:latin typeface="Cambria" panose="02040503050406030204" pitchFamily="18" charset="0"/>
              </a:rPr>
              <a:t> </a:t>
            </a:r>
            <a:r>
              <a:rPr lang="ru-RU" sz="2000" b="1" dirty="0" smtClean="0">
                <a:latin typeface="Cambria" panose="02040503050406030204" pitchFamily="18" charset="0"/>
              </a:rPr>
              <a:t>   </a:t>
            </a:r>
            <a:r>
              <a:rPr lang="ru-RU" sz="2000" dirty="0" smtClean="0">
                <a:latin typeface="Cambria" panose="02040503050406030204" pitchFamily="18" charset="0"/>
              </a:rPr>
              <a:t>- Проектирование типовых схем релейной защиты и автоматики  </a:t>
            </a:r>
            <a:endParaRPr lang="ru-RU" sz="2000" dirty="0" smtClean="0">
              <a:latin typeface="Cambria" panose="02040503050406030204" pitchFamily="18" charset="0"/>
            </a:endParaRPr>
          </a:p>
          <a:p>
            <a:pPr marL="365760" lvl="0" indent="-255905" algn="just">
              <a:spcBef>
                <a:spcPts val="400"/>
              </a:spcBef>
              <a:buClr>
                <a:schemeClr val="accent1"/>
              </a:buClr>
              <a:buSzPct val="68000"/>
              <a:defRPr/>
            </a:pPr>
            <a:r>
              <a:rPr lang="ru-RU" sz="2000" dirty="0">
                <a:latin typeface="Cambria" panose="02040503050406030204" pitchFamily="18" charset="0"/>
              </a:rPr>
              <a:t> </a:t>
            </a:r>
            <a:r>
              <a:rPr lang="ru-RU" sz="2000" dirty="0" smtClean="0">
                <a:latin typeface="Cambria" panose="02040503050406030204" pitchFamily="18" charset="0"/>
              </a:rPr>
              <a:t>     220кВ – 500кВ на базе</a:t>
            </a:r>
            <a:r>
              <a:rPr lang="en-US" sz="2000" dirty="0" smtClean="0">
                <a:latin typeface="Cambria" panose="02040503050406030204" pitchFamily="18" charset="0"/>
              </a:rPr>
              <a:t> NR </a:t>
            </a:r>
            <a:endParaRPr lang="en-US" sz="2000" dirty="0"/>
          </a:p>
          <a:p>
            <a:pPr marL="365760" indent="-255905" algn="just">
              <a:spcBef>
                <a:spcPts val="400"/>
              </a:spcBef>
              <a:buClr>
                <a:schemeClr val="accent1"/>
              </a:buClr>
              <a:buSzPct val="68000"/>
              <a:buFont typeface="Arial" panose="020B0604020202020204" pitchFamily="34" charset="0"/>
              <a:buChar char="•"/>
              <a:defRPr/>
            </a:pPr>
            <a:endParaRPr lang="ru-RU" sz="2000" dirty="0">
              <a:latin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Bolat Sultankulov\Documents\Diyaz Nurmakhanovich\logo png.pn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7643834" y="123702"/>
            <a:ext cx="1357322" cy="1162158"/>
          </a:xfrm>
          <a:prstGeom prst="rect">
            <a:avLst/>
          </a:prstGeom>
          <a:noFill/>
        </p:spPr>
      </p:pic>
      <p:sp>
        <p:nvSpPr>
          <p:cNvPr id="5" name="Rounded Rectangle 4"/>
          <p:cNvSpPr/>
          <p:nvPr/>
        </p:nvSpPr>
        <p:spPr>
          <a:xfrm>
            <a:off x="2000232" y="285728"/>
            <a:ext cx="5214974" cy="107157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Cambria" panose="02040503050406030204" pitchFamily="18" charset="0"/>
                <a:cs typeface="Myriad Arabic" pitchFamily="50" charset="-78"/>
              </a:rPr>
              <a:t>Что Планируем </a:t>
            </a:r>
            <a:r>
              <a:rPr lang="ru-RU" sz="2800" dirty="0">
                <a:latin typeface="Cambria" panose="02040503050406030204" pitchFamily="18" charset="0"/>
                <a:cs typeface="Myriad Arabic" pitchFamily="50" charset="-78"/>
              </a:rPr>
              <a:t>Р</a:t>
            </a:r>
            <a:r>
              <a:rPr lang="ru-RU" sz="2800" dirty="0" smtClean="0">
                <a:latin typeface="Cambria" panose="02040503050406030204" pitchFamily="18" charset="0"/>
                <a:cs typeface="Myriad Arabic" pitchFamily="50" charset="-78"/>
              </a:rPr>
              <a:t>асположить</a:t>
            </a:r>
            <a:endParaRPr lang="en-US" sz="2800" dirty="0">
              <a:latin typeface="Cambria" panose="02040503050406030204" pitchFamily="18" charset="0"/>
              <a:cs typeface="Myriad Arabic" pitchFamily="50" charset="-78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0" y="1500174"/>
            <a:ext cx="9144000" cy="535782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</a:endParaRPr>
          </a:p>
        </p:txBody>
      </p:sp>
      <p:sp>
        <p:nvSpPr>
          <p:cNvPr id="9" name="Подзаголовок 2"/>
          <p:cNvSpPr txBox="1"/>
          <p:nvPr/>
        </p:nvSpPr>
        <p:spPr>
          <a:xfrm>
            <a:off x="251520" y="332656"/>
            <a:ext cx="8640960" cy="6336704"/>
          </a:xfrm>
          <a:prstGeom prst="rect">
            <a:avLst/>
          </a:prstGeom>
        </p:spPr>
        <p:txBody>
          <a:bodyPr/>
          <a:lstStyle/>
          <a:p>
            <a:pPr marL="365760" marR="0" lvl="0" indent="-255905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defRPr/>
            </a:pPr>
            <a:endParaRPr kumimoji="0" lang="ru-RU" altLang="zh-CN" sz="2700" b="1" i="0" u="none" strike="noStrike" kern="1200" cap="none" spc="300" normalizeH="0" baseline="0" noProof="0" dirty="0" smtClean="0">
              <a:ln>
                <a:noFill/>
              </a:ln>
              <a:solidFill>
                <a:srgbClr val="0070C0"/>
              </a:solidFill>
              <a:uLnTx/>
              <a:uFillTx/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cxnSp>
        <p:nvCxnSpPr>
          <p:cNvPr id="10" name="直接连接符 62"/>
          <p:cNvCxnSpPr>
            <a:cxnSpLocks noChangeShapeType="1"/>
          </p:cNvCxnSpPr>
          <p:nvPr/>
        </p:nvCxnSpPr>
        <p:spPr bwMode="auto">
          <a:xfrm>
            <a:off x="1115616" y="1556792"/>
            <a:ext cx="6840760" cy="0"/>
          </a:xfrm>
          <a:prstGeom prst="line">
            <a:avLst/>
          </a:prstGeom>
          <a:noFill/>
          <a:ln w="19050" algn="ctr">
            <a:solidFill>
              <a:srgbClr val="326E82"/>
            </a:solidFill>
            <a:round/>
          </a:ln>
        </p:spPr>
      </p:cxnSp>
      <p:sp>
        <p:nvSpPr>
          <p:cNvPr id="11" name="矩形 111"/>
          <p:cNvSpPr>
            <a:spLocks noChangeArrowheads="1"/>
          </p:cNvSpPr>
          <p:nvPr/>
        </p:nvSpPr>
        <p:spPr bwMode="auto">
          <a:xfrm>
            <a:off x="714348" y="2618898"/>
            <a:ext cx="1214446" cy="73866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/>
            <a:r>
              <a:rPr lang="ru-RU" altLang="zh-CN" sz="1400" b="1" dirty="0" smtClean="0">
                <a:solidFill>
                  <a:schemeClr val="tx2"/>
                </a:solidFill>
                <a:latin typeface="Cambria" panose="02040503050406030204" pitchFamily="18" charset="0"/>
                <a:ea typeface="Microsoft YaHei" panose="020B0503020204020204" pitchFamily="34" charset="-122"/>
              </a:rPr>
              <a:t>Терминалы релейной защиты</a:t>
            </a:r>
            <a:endParaRPr lang="zh-CN" altLang="en-US" sz="1400" b="1" dirty="0">
              <a:solidFill>
                <a:schemeClr val="tx2"/>
              </a:solidFill>
              <a:latin typeface="Cambria" panose="02040503050406030204" pitchFamily="18" charset="0"/>
              <a:ea typeface="Microsoft YaHei" panose="020B0503020204020204" pitchFamily="34" charset="-122"/>
            </a:endParaRPr>
          </a:p>
        </p:txBody>
      </p:sp>
      <p:sp>
        <p:nvSpPr>
          <p:cNvPr id="12" name="矩形 113"/>
          <p:cNvSpPr>
            <a:spLocks noChangeArrowheads="1"/>
          </p:cNvSpPr>
          <p:nvPr/>
        </p:nvSpPr>
        <p:spPr bwMode="auto">
          <a:xfrm>
            <a:off x="714348" y="3429001"/>
            <a:ext cx="1500198" cy="95410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/>
            <a:r>
              <a:rPr lang="ru-RU" altLang="zh-CN" sz="1400" b="1" dirty="0" smtClean="0">
                <a:solidFill>
                  <a:schemeClr val="tx2"/>
                </a:solidFill>
                <a:latin typeface="Cambria" panose="02040503050406030204" pitchFamily="18" charset="0"/>
                <a:ea typeface="Microsoft YaHei" panose="020B0503020204020204" pitchFamily="34" charset="-122"/>
              </a:rPr>
              <a:t>Система мониторинга и управления</a:t>
            </a:r>
            <a:endParaRPr lang="en-US" altLang="zh-CN" sz="1400" b="1" dirty="0" smtClean="0">
              <a:solidFill>
                <a:schemeClr val="tx2"/>
              </a:solidFill>
              <a:latin typeface="Cambria" panose="02040503050406030204" pitchFamily="18" charset="0"/>
              <a:ea typeface="Microsoft YaHei" panose="020B0503020204020204" pitchFamily="34" charset="-122"/>
            </a:endParaRPr>
          </a:p>
          <a:p>
            <a:pPr eaLnBrk="1" hangingPunct="1"/>
            <a:r>
              <a:rPr lang="en-US" altLang="zh-CN" sz="1400" b="1" dirty="0" smtClean="0">
                <a:solidFill>
                  <a:schemeClr val="tx2"/>
                </a:solidFill>
                <a:latin typeface="Cambria" panose="02040503050406030204" pitchFamily="18" charset="0"/>
                <a:ea typeface="Microsoft YaHei" panose="020B0503020204020204" pitchFamily="34" charset="-122"/>
              </a:rPr>
              <a:t>(SCADA)</a:t>
            </a:r>
            <a:endParaRPr lang="zh-CN" altLang="en-US" sz="1400" b="1" dirty="0">
              <a:solidFill>
                <a:schemeClr val="tx2"/>
              </a:solidFill>
              <a:latin typeface="Cambria" panose="02040503050406030204" pitchFamily="18" charset="0"/>
              <a:ea typeface="Microsoft YaHei" panose="020B0503020204020204" pitchFamily="34" charset="-122"/>
            </a:endParaRPr>
          </a:p>
        </p:txBody>
      </p:sp>
      <p:sp>
        <p:nvSpPr>
          <p:cNvPr id="13" name="矩形 114"/>
          <p:cNvSpPr>
            <a:spLocks noChangeArrowheads="1"/>
          </p:cNvSpPr>
          <p:nvPr/>
        </p:nvSpPr>
        <p:spPr bwMode="auto">
          <a:xfrm>
            <a:off x="621644" y="4296889"/>
            <a:ext cx="1572196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1" hangingPunct="1"/>
            <a:r>
              <a:rPr lang="ru-RU" altLang="zh-CN" sz="1400" b="1" dirty="0">
                <a:solidFill>
                  <a:schemeClr val="tx2"/>
                </a:solidFill>
                <a:latin typeface="Cambria" panose="02040503050406030204" pitchFamily="18" charset="0"/>
                <a:ea typeface="Microsoft YaHei" panose="020B0503020204020204" pitchFamily="34" charset="-122"/>
              </a:rPr>
              <a:t>Цифровые</a:t>
            </a:r>
            <a:r>
              <a:rPr lang="ru-RU" altLang="zh-CN" sz="1400" b="1" dirty="0" smtClean="0">
                <a:solidFill>
                  <a:srgbClr val="00B0F0"/>
                </a:solidFill>
                <a:latin typeface="Cambria" panose="02040503050406030204" pitchFamily="18" charset="0"/>
                <a:ea typeface="Microsoft YaHei" panose="020B0503020204020204" pitchFamily="34" charset="-122"/>
              </a:rPr>
              <a:t> </a:t>
            </a:r>
            <a:r>
              <a:rPr lang="ru-RU" altLang="zh-CN" sz="1400" b="1" dirty="0">
                <a:solidFill>
                  <a:schemeClr val="tx2"/>
                </a:solidFill>
                <a:latin typeface="Cambria" panose="02040503050406030204" pitchFamily="18" charset="0"/>
                <a:ea typeface="Microsoft YaHei" panose="020B0503020204020204" pitchFamily="34" charset="-122"/>
              </a:rPr>
              <a:t>подстанции</a:t>
            </a:r>
            <a:endParaRPr lang="zh-CN" altLang="en-US" sz="1400" b="1" dirty="0">
              <a:solidFill>
                <a:schemeClr val="tx2"/>
              </a:solidFill>
              <a:latin typeface="Cambria" panose="02040503050406030204" pitchFamily="18" charset="0"/>
              <a:ea typeface="Microsoft YaHei" panose="020B0503020204020204" pitchFamily="34" charset="-122"/>
            </a:endParaRPr>
          </a:p>
        </p:txBody>
      </p:sp>
      <p:sp>
        <p:nvSpPr>
          <p:cNvPr id="14" name="矩形 117"/>
          <p:cNvSpPr>
            <a:spLocks noChangeArrowheads="1"/>
          </p:cNvSpPr>
          <p:nvPr/>
        </p:nvSpPr>
        <p:spPr bwMode="auto">
          <a:xfrm>
            <a:off x="619167" y="4984017"/>
            <a:ext cx="1656184" cy="73866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1" hangingPunct="1"/>
            <a:r>
              <a:rPr lang="ru-RU" altLang="zh-CN" sz="1400" b="1" dirty="0" smtClean="0">
                <a:solidFill>
                  <a:schemeClr val="tx2"/>
                </a:solidFill>
                <a:latin typeface="Cambria" panose="02040503050406030204" pitchFamily="18" charset="0"/>
                <a:ea typeface="Microsoft YaHei" panose="020B0503020204020204" pitchFamily="34" charset="-122"/>
              </a:rPr>
              <a:t>Противо</a:t>
            </a:r>
            <a:r>
              <a:rPr lang="en-US" altLang="zh-CN" sz="1400" b="1" dirty="0" smtClean="0">
                <a:solidFill>
                  <a:schemeClr val="tx2"/>
                </a:solidFill>
                <a:latin typeface="Cambria" panose="02040503050406030204" pitchFamily="18" charset="0"/>
                <a:ea typeface="Microsoft YaHei" panose="020B0503020204020204" pitchFamily="34" charset="-122"/>
              </a:rPr>
              <a:t>-</a:t>
            </a:r>
            <a:r>
              <a:rPr lang="ru-RU" altLang="zh-CN" sz="1400" b="1" dirty="0" smtClean="0">
                <a:solidFill>
                  <a:schemeClr val="tx2"/>
                </a:solidFill>
                <a:latin typeface="Cambria" panose="02040503050406030204" pitchFamily="18" charset="0"/>
                <a:ea typeface="Microsoft YaHei" panose="020B0503020204020204" pitchFamily="34" charset="-122"/>
              </a:rPr>
              <a:t>ав</a:t>
            </a:r>
            <a:r>
              <a:rPr lang="ru-RU" altLang="zh-CN" sz="1400" b="1" dirty="0">
                <a:solidFill>
                  <a:schemeClr val="tx2"/>
                </a:solidFill>
                <a:latin typeface="Cambria" panose="02040503050406030204" pitchFamily="18" charset="0"/>
                <a:ea typeface="Microsoft YaHei" panose="020B0503020204020204" pitchFamily="34" charset="-122"/>
              </a:rPr>
              <a:t>а</a:t>
            </a:r>
            <a:r>
              <a:rPr lang="ru-RU" altLang="zh-CN" sz="1400" b="1" dirty="0" smtClean="0">
                <a:solidFill>
                  <a:schemeClr val="tx2"/>
                </a:solidFill>
                <a:latin typeface="Cambria" panose="02040503050406030204" pitchFamily="18" charset="0"/>
                <a:ea typeface="Microsoft YaHei" panose="020B0503020204020204" pitchFamily="34" charset="-122"/>
              </a:rPr>
              <a:t>рийная автоматика</a:t>
            </a:r>
            <a:endParaRPr lang="zh-CN" altLang="en-US" sz="1400" b="1" dirty="0">
              <a:solidFill>
                <a:schemeClr val="tx2"/>
              </a:solidFill>
              <a:latin typeface="Cambria" panose="02040503050406030204" pitchFamily="18" charset="0"/>
              <a:ea typeface="Microsoft YaHei" panose="020B0503020204020204" pitchFamily="34" charset="-122"/>
            </a:endParaRPr>
          </a:p>
        </p:txBody>
      </p:sp>
      <p:sp>
        <p:nvSpPr>
          <p:cNvPr id="15" name="矩形 118"/>
          <p:cNvSpPr>
            <a:spLocks noChangeArrowheads="1"/>
          </p:cNvSpPr>
          <p:nvPr/>
        </p:nvSpPr>
        <p:spPr bwMode="auto">
          <a:xfrm>
            <a:off x="620220" y="5774457"/>
            <a:ext cx="1909882" cy="73866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zh-CN" sz="1400" b="1" dirty="0" smtClean="0">
                <a:solidFill>
                  <a:schemeClr val="tx2"/>
                </a:solidFill>
                <a:latin typeface="Cambria" panose="02040503050406030204" pitchFamily="18" charset="0"/>
                <a:ea typeface="Microsoft YaHei" panose="020B0503020204020204" pitchFamily="34" charset="-122"/>
              </a:rPr>
              <a:t>Energy/Distribution </a:t>
            </a:r>
            <a:endParaRPr lang="en-US" altLang="zh-CN" sz="1400" b="1" dirty="0">
              <a:solidFill>
                <a:schemeClr val="tx2"/>
              </a:solidFill>
              <a:latin typeface="Cambria" panose="02040503050406030204" pitchFamily="18" charset="0"/>
              <a:ea typeface="Microsoft YaHei" panose="020B0503020204020204" pitchFamily="34" charset="-122"/>
            </a:endParaRPr>
          </a:p>
          <a:p>
            <a:pPr eaLnBrk="1" hangingPunct="1"/>
            <a:r>
              <a:rPr lang="en-US" altLang="zh-CN" sz="1400" b="1" dirty="0" smtClean="0">
                <a:solidFill>
                  <a:schemeClr val="tx2"/>
                </a:solidFill>
                <a:latin typeface="Cambria" panose="02040503050406030204" pitchFamily="18" charset="0"/>
                <a:ea typeface="Microsoft YaHei" panose="020B0503020204020204" pitchFamily="34" charset="-122"/>
              </a:rPr>
              <a:t>Management</a:t>
            </a:r>
            <a:endParaRPr lang="en-US" altLang="zh-CN" sz="1400" b="1" dirty="0" smtClean="0">
              <a:solidFill>
                <a:schemeClr val="tx2"/>
              </a:solidFill>
              <a:latin typeface="Cambria" panose="02040503050406030204" pitchFamily="18" charset="0"/>
              <a:ea typeface="Microsoft YaHei" panose="020B0503020204020204" pitchFamily="34" charset="-122"/>
            </a:endParaRPr>
          </a:p>
          <a:p>
            <a:pPr eaLnBrk="1" hangingPunct="1"/>
            <a:r>
              <a:rPr lang="en-US" altLang="zh-CN" sz="1400" b="1" dirty="0" smtClean="0">
                <a:solidFill>
                  <a:schemeClr val="tx2"/>
                </a:solidFill>
                <a:latin typeface="Cambria" panose="02040503050406030204" pitchFamily="18" charset="0"/>
                <a:ea typeface="Microsoft YaHei" panose="020B0503020204020204" pitchFamily="34" charset="-122"/>
              </a:rPr>
              <a:t>Systems EMS/DMS</a:t>
            </a:r>
            <a:endParaRPr lang="zh-CN" altLang="en-US" sz="1400" b="1" dirty="0">
              <a:solidFill>
                <a:schemeClr val="tx2"/>
              </a:solidFill>
              <a:latin typeface="Cambria" panose="02040503050406030204" pitchFamily="18" charset="0"/>
              <a:ea typeface="Microsoft YaHei" panose="020B0503020204020204" pitchFamily="34" charset="-122"/>
            </a:endParaRPr>
          </a:p>
        </p:txBody>
      </p:sp>
      <p:pic>
        <p:nvPicPr>
          <p:cNvPr id="16" name="Picture 15" descr="C:\Users\wudf\AppData\Roaming\Tencent\Users\1392290346\QQ\WinTemp\RichOle\Q~7ZNW}$]VD0ZS}U0]A48Z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1501" y="3789040"/>
            <a:ext cx="436563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矩形 133"/>
          <p:cNvSpPr>
            <a:spLocks noChangeArrowheads="1"/>
          </p:cNvSpPr>
          <p:nvPr/>
        </p:nvSpPr>
        <p:spPr bwMode="auto">
          <a:xfrm>
            <a:off x="5148064" y="3861048"/>
            <a:ext cx="1435073" cy="30777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zh-CN" sz="1400" b="1" dirty="0">
                <a:solidFill>
                  <a:srgbClr val="00B050"/>
                </a:solidFill>
                <a:latin typeface="Cambria" panose="02040503050406030204" pitchFamily="18" charset="0"/>
                <a:ea typeface="Microsoft YaHei" panose="020B0503020204020204" pitchFamily="34" charset="-122"/>
              </a:rPr>
              <a:t>PV </a:t>
            </a:r>
            <a:r>
              <a:rPr lang="ru-RU" altLang="zh-CN" sz="1400" b="1" dirty="0" smtClean="0">
                <a:solidFill>
                  <a:srgbClr val="00B050"/>
                </a:solidFill>
                <a:latin typeface="Cambria" panose="02040503050406030204" pitchFamily="18" charset="0"/>
                <a:ea typeface="Microsoft YaHei" panose="020B0503020204020204" pitchFamily="34" charset="-122"/>
              </a:rPr>
              <a:t>Инверторы</a:t>
            </a:r>
            <a:endParaRPr lang="zh-CN" altLang="en-US" sz="1400" b="1" dirty="0">
              <a:solidFill>
                <a:srgbClr val="00B050"/>
              </a:solidFill>
              <a:latin typeface="Cambria" panose="02040503050406030204" pitchFamily="18" charset="0"/>
              <a:ea typeface="Microsoft YaHei" panose="020B0503020204020204" pitchFamily="34" charset="-122"/>
            </a:endParaRPr>
          </a:p>
        </p:txBody>
      </p:sp>
      <p:pic>
        <p:nvPicPr>
          <p:cNvPr id="18" name="Picture 15" descr="C:\Users\wudf\AppData\Roaming\Tencent\Users\1392290346\QQ\WinTemp\RichOle\U~RKHQCSK6GE{)[W}(BM3Z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08326" y="4293096"/>
            <a:ext cx="439738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矩形 135"/>
          <p:cNvSpPr>
            <a:spLocks noChangeArrowheads="1"/>
          </p:cNvSpPr>
          <p:nvPr/>
        </p:nvSpPr>
        <p:spPr bwMode="auto">
          <a:xfrm>
            <a:off x="5148064" y="4293096"/>
            <a:ext cx="2088232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1" hangingPunct="1"/>
            <a:r>
              <a:rPr lang="ru-RU" altLang="zh-CN" sz="1400" b="1" dirty="0" smtClean="0">
                <a:solidFill>
                  <a:srgbClr val="00B050"/>
                </a:solidFill>
                <a:latin typeface="Cambria" panose="02040503050406030204" pitchFamily="18" charset="0"/>
                <a:ea typeface="Microsoft YaHei" panose="020B0503020204020204" pitchFamily="34" charset="-122"/>
              </a:rPr>
              <a:t>Преобразователь ветровой энергии</a:t>
            </a:r>
            <a:endParaRPr lang="zh-CN" altLang="en-US" sz="1400" b="1" dirty="0">
              <a:solidFill>
                <a:srgbClr val="00B050"/>
              </a:solidFill>
              <a:latin typeface="Cambria" panose="02040503050406030204" pitchFamily="18" charset="0"/>
              <a:ea typeface="Microsoft YaHei" panose="020B0503020204020204" pitchFamily="34" charset="-122"/>
            </a:endParaRPr>
          </a:p>
        </p:txBody>
      </p:sp>
      <p:pic>
        <p:nvPicPr>
          <p:cNvPr id="20" name="Picture 16" descr="C:\Users\wudf\AppData\Roaming\Tencent\Users\1392290346\QQ\WinTemp\RichOle\U((Z@%_IHN61NO~8I5DD5B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9439" y="4941168"/>
            <a:ext cx="428625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矩形 137"/>
          <p:cNvSpPr>
            <a:spLocks noChangeArrowheads="1"/>
          </p:cNvSpPr>
          <p:nvPr/>
        </p:nvSpPr>
        <p:spPr bwMode="auto">
          <a:xfrm>
            <a:off x="5148064" y="4993233"/>
            <a:ext cx="474489" cy="30777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zh-CN" sz="1400" b="1" dirty="0">
                <a:solidFill>
                  <a:srgbClr val="00B050"/>
                </a:solidFill>
                <a:latin typeface="Cambria" panose="02040503050406030204" pitchFamily="18" charset="0"/>
                <a:ea typeface="Microsoft YaHei" panose="020B0503020204020204" pitchFamily="34" charset="-122"/>
              </a:rPr>
              <a:t>SFC</a:t>
            </a:r>
            <a:endParaRPr lang="zh-CN" altLang="en-US" sz="1400" b="1" dirty="0">
              <a:solidFill>
                <a:srgbClr val="00B050"/>
              </a:solidFill>
              <a:latin typeface="Cambria" panose="02040503050406030204" pitchFamily="18" charset="0"/>
              <a:ea typeface="Microsoft YaHei" panose="020B0503020204020204" pitchFamily="34" charset="-122"/>
            </a:endParaRPr>
          </a:p>
        </p:txBody>
      </p:sp>
      <p:pic>
        <p:nvPicPr>
          <p:cNvPr id="22" name="Picture 17" descr="C:\Users\wudf\AppData\Roaming\Tencent\Users\1392290346\QQ\WinTemp\RichOle\}9]`0~(52T8EQCUF41I`~MP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9439" y="5517232"/>
            <a:ext cx="428625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矩形 139"/>
          <p:cNvSpPr>
            <a:spLocks noChangeArrowheads="1"/>
          </p:cNvSpPr>
          <p:nvPr/>
        </p:nvSpPr>
        <p:spPr bwMode="auto">
          <a:xfrm>
            <a:off x="5148064" y="5445224"/>
            <a:ext cx="1944216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1" hangingPunct="1"/>
            <a:r>
              <a:rPr lang="ru-RU" altLang="zh-CN" sz="1400" b="1" dirty="0" smtClean="0">
                <a:solidFill>
                  <a:srgbClr val="00B050"/>
                </a:solidFill>
                <a:latin typeface="Cambria" panose="02040503050406030204" pitchFamily="18" charset="0"/>
                <a:ea typeface="Microsoft YaHei" panose="020B0503020204020204" pitchFamily="34" charset="-122"/>
              </a:rPr>
              <a:t>Генератор возбуждения</a:t>
            </a:r>
            <a:endParaRPr lang="zh-CN" altLang="en-US" sz="1400" b="1" dirty="0">
              <a:solidFill>
                <a:srgbClr val="00B050"/>
              </a:solidFill>
              <a:latin typeface="Cambria" panose="02040503050406030204" pitchFamily="18" charset="0"/>
              <a:ea typeface="Microsoft YaHei" panose="020B0503020204020204" pitchFamily="34" charset="-122"/>
            </a:endParaRPr>
          </a:p>
        </p:txBody>
      </p:sp>
      <p:sp>
        <p:nvSpPr>
          <p:cNvPr id="24" name="圆角矩形 140"/>
          <p:cNvSpPr>
            <a:spLocks noChangeArrowheads="1"/>
          </p:cNvSpPr>
          <p:nvPr/>
        </p:nvSpPr>
        <p:spPr bwMode="auto">
          <a:xfrm>
            <a:off x="4718844" y="1772816"/>
            <a:ext cx="2157412" cy="792087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Clr>
                <a:srgbClr val="000000"/>
              </a:buClr>
              <a:buFont typeface="Wingdings" panose="05000000000000000000" pitchFamily="2" charset="2"/>
              <a:buNone/>
            </a:pPr>
            <a:r>
              <a:rPr lang="ru-RU" altLang="zh-CN" sz="1500" b="1" dirty="0">
                <a:solidFill>
                  <a:srgbClr val="FFFFFF"/>
                </a:solidFill>
                <a:latin typeface="Cambria" panose="02040503050406030204" pitchFamily="18" charset="0"/>
                <a:ea typeface="Microsoft YaHei" panose="020B0503020204020204" pitchFamily="34" charset="-122"/>
              </a:rPr>
              <a:t>Возобновляемые </a:t>
            </a:r>
            <a:r>
              <a:rPr lang="ru-RU" altLang="zh-CN" sz="1500" b="1" dirty="0" smtClean="0">
                <a:solidFill>
                  <a:srgbClr val="FFFFFF"/>
                </a:solidFill>
                <a:latin typeface="Cambria" panose="02040503050406030204" pitchFamily="18" charset="0"/>
                <a:ea typeface="Microsoft YaHei" panose="020B0503020204020204" pitchFamily="34" charset="-122"/>
              </a:rPr>
              <a:t>источники энергии</a:t>
            </a:r>
            <a:endParaRPr lang="zh-CN" altLang="en-US" sz="1500" b="1" dirty="0">
              <a:solidFill>
                <a:srgbClr val="FFFFFF"/>
              </a:solidFill>
              <a:latin typeface="Cambria" panose="02040503050406030204" pitchFamily="18" charset="0"/>
              <a:ea typeface="Microsoft YaHei" panose="020B0503020204020204" pitchFamily="34" charset="-122"/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4676" y="3288407"/>
            <a:ext cx="433388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4" descr="C:\Users\wudf\AppData\Roaming\Tencent\Users\1392290346\QQ\WinTemp\RichOle\}J_CS5JL1OA1HU3E1U2{RA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16016" y="2708920"/>
            <a:ext cx="4445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矩形 154"/>
          <p:cNvSpPr>
            <a:spLocks noChangeArrowheads="1"/>
          </p:cNvSpPr>
          <p:nvPr/>
        </p:nvSpPr>
        <p:spPr bwMode="auto">
          <a:xfrm>
            <a:off x="5148064" y="2783780"/>
            <a:ext cx="1608138" cy="3571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eaLnBrk="1" hangingPunct="1"/>
            <a:r>
              <a:rPr lang="ru-RU" altLang="zh-CN" sz="1400" b="1" dirty="0" smtClean="0">
                <a:solidFill>
                  <a:srgbClr val="00B050"/>
                </a:solidFill>
                <a:latin typeface="Cambria" panose="02040503050406030204" pitchFamily="18" charset="0"/>
                <a:ea typeface="Microsoft YaHei" panose="020B0503020204020204" pitchFamily="34" charset="-122"/>
              </a:rPr>
              <a:t>ВИЭ </a:t>
            </a:r>
            <a:r>
              <a:rPr lang="en-US" altLang="zh-CN" sz="1400" b="1" dirty="0" smtClean="0">
                <a:solidFill>
                  <a:srgbClr val="00B050"/>
                </a:solidFill>
                <a:latin typeface="Cambria" panose="02040503050406030204" pitchFamily="18" charset="0"/>
                <a:ea typeface="Microsoft YaHei" panose="020B0503020204020204" pitchFamily="34" charset="-122"/>
              </a:rPr>
              <a:t>SCADA</a:t>
            </a:r>
            <a:endParaRPr lang="zh-CN" altLang="en-US" sz="1400" b="1" dirty="0">
              <a:solidFill>
                <a:srgbClr val="00B050"/>
              </a:solidFill>
              <a:latin typeface="Cambria" panose="02040503050406030204" pitchFamily="18" charset="0"/>
              <a:ea typeface="Microsoft YaHei" panose="020B0503020204020204" pitchFamily="34" charset="-122"/>
            </a:endParaRPr>
          </a:p>
        </p:txBody>
      </p:sp>
      <p:sp>
        <p:nvSpPr>
          <p:cNvPr id="28" name="矩形 155"/>
          <p:cNvSpPr>
            <a:spLocks noChangeArrowheads="1"/>
          </p:cNvSpPr>
          <p:nvPr/>
        </p:nvSpPr>
        <p:spPr bwMode="auto">
          <a:xfrm>
            <a:off x="5148064" y="3212976"/>
            <a:ext cx="2160240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1" hangingPunct="1"/>
            <a:r>
              <a:rPr lang="ru-RU" altLang="zh-CN" sz="1400" b="1" dirty="0" smtClean="0">
                <a:solidFill>
                  <a:srgbClr val="00B050"/>
                </a:solidFill>
                <a:latin typeface="Cambria" panose="02040503050406030204" pitchFamily="18" charset="0"/>
                <a:ea typeface="Microsoft YaHei" panose="020B0503020204020204" pitchFamily="34" charset="-122"/>
              </a:rPr>
              <a:t>Прогноз выхода генерации</a:t>
            </a:r>
            <a:endParaRPr lang="zh-CN" altLang="en-US" sz="1400" b="1" dirty="0">
              <a:solidFill>
                <a:srgbClr val="00B050"/>
              </a:solidFill>
              <a:latin typeface="Cambria" panose="02040503050406030204" pitchFamily="18" charset="0"/>
              <a:ea typeface="Microsoft YaHei" panose="020B0503020204020204" pitchFamily="34" charset="-122"/>
            </a:endParaRPr>
          </a:p>
        </p:txBody>
      </p:sp>
      <p:pic>
        <p:nvPicPr>
          <p:cNvPr id="29" name="Picture 14"/>
          <p:cNvPicPr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19439" y="6165304"/>
            <a:ext cx="428625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矩形 161"/>
          <p:cNvSpPr>
            <a:spLocks noChangeArrowheads="1"/>
          </p:cNvSpPr>
          <p:nvPr/>
        </p:nvSpPr>
        <p:spPr bwMode="auto">
          <a:xfrm>
            <a:off x="5148064" y="6165304"/>
            <a:ext cx="2160240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1" hangingPunct="1"/>
            <a:r>
              <a:rPr lang="ru-RU" altLang="zh-CN" sz="1400" b="1" dirty="0" smtClean="0">
                <a:solidFill>
                  <a:srgbClr val="00B050"/>
                </a:solidFill>
                <a:latin typeface="Cambria" panose="02040503050406030204" pitchFamily="18" charset="0"/>
                <a:ea typeface="Microsoft YaHei" panose="020B0503020204020204" pitchFamily="34" charset="-122"/>
              </a:rPr>
              <a:t>Аккумулирование энергии</a:t>
            </a:r>
            <a:endParaRPr lang="zh-CN" altLang="en-US" sz="1400" b="1" dirty="0">
              <a:solidFill>
                <a:srgbClr val="00B050"/>
              </a:solidFill>
              <a:latin typeface="Cambria" panose="02040503050406030204" pitchFamily="18" charset="0"/>
              <a:ea typeface="Microsoft YaHei" panose="020B0503020204020204" pitchFamily="34" charset="-122"/>
            </a:endParaRPr>
          </a:p>
        </p:txBody>
      </p:sp>
      <p:pic>
        <p:nvPicPr>
          <p:cNvPr id="31" name="Picture 14" descr="C:\Users\wudf\AppData\Roaming\Tencent\Users\1392290346\QQ\WinTemp\RichOle\Q~7ZNW}$]VD0ZS}U0]A48Z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05124" y="3976248"/>
            <a:ext cx="436563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矩形 67"/>
          <p:cNvSpPr>
            <a:spLocks noChangeArrowheads="1"/>
          </p:cNvSpPr>
          <p:nvPr/>
        </p:nvSpPr>
        <p:spPr bwMode="auto">
          <a:xfrm>
            <a:off x="7441687" y="4040043"/>
            <a:ext cx="1060803" cy="30777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altLang="zh-CN" sz="1400" b="1" dirty="0">
                <a:solidFill>
                  <a:srgbClr val="7030A0"/>
                </a:solidFill>
                <a:latin typeface="Cambria" panose="02040503050406030204" pitchFamily="18" charset="0"/>
                <a:ea typeface="Microsoft YaHei" panose="020B0503020204020204" pitchFamily="34" charset="-122"/>
              </a:rPr>
              <a:t>Установка</a:t>
            </a:r>
            <a:endParaRPr lang="zh-CN" altLang="en-US" sz="1400" b="1" dirty="0">
              <a:solidFill>
                <a:srgbClr val="7030A0"/>
              </a:solidFill>
              <a:latin typeface="Cambria" panose="02040503050406030204" pitchFamily="18" charset="0"/>
              <a:ea typeface="Microsoft YaHei" panose="020B0503020204020204" pitchFamily="34" charset="-122"/>
            </a:endParaRPr>
          </a:p>
        </p:txBody>
      </p:sp>
      <p:pic>
        <p:nvPicPr>
          <p:cNvPr id="33" name="Picture 15" descr="C:\Users\wudf\AppData\Roaming\Tencent\Users\1392290346\QQ\WinTemp\RichOle\U~RKHQCSK6GE{)[W}(BM3Z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00892" y="3429000"/>
            <a:ext cx="439738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矩形 69"/>
          <p:cNvSpPr>
            <a:spLocks noChangeArrowheads="1"/>
          </p:cNvSpPr>
          <p:nvPr/>
        </p:nvSpPr>
        <p:spPr bwMode="auto">
          <a:xfrm>
            <a:off x="7403409" y="5692991"/>
            <a:ext cx="1026243" cy="30777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eaLnBrk="1" hangingPunct="1"/>
            <a:r>
              <a:rPr lang="ru-RU" altLang="zh-CN" sz="1400" b="1" dirty="0">
                <a:solidFill>
                  <a:srgbClr val="7030A0"/>
                </a:solidFill>
                <a:latin typeface="Cambria" panose="02040503050406030204" pitchFamily="18" charset="0"/>
                <a:ea typeface="Microsoft YaHei" panose="020B0503020204020204" pitchFamily="34" charset="-122"/>
              </a:rPr>
              <a:t>Обучение</a:t>
            </a:r>
            <a:endParaRPr lang="zh-CN" altLang="en-US" sz="1400" b="1" dirty="0">
              <a:solidFill>
                <a:srgbClr val="7030A0"/>
              </a:solidFill>
              <a:latin typeface="Cambria" panose="02040503050406030204" pitchFamily="18" charset="0"/>
              <a:ea typeface="Microsoft YaHei" panose="020B0503020204020204" pitchFamily="34" charset="-122"/>
            </a:endParaRPr>
          </a:p>
        </p:txBody>
      </p:sp>
      <p:pic>
        <p:nvPicPr>
          <p:cNvPr id="35" name="Picture 16" descr="C:\Users\wudf\AppData\Roaming\Tencent\Users\1392290346\QQ\WinTemp\RichOle\U((Z@%_IHN61NO~8I5DD5B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00892" y="5064210"/>
            <a:ext cx="428625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17" descr="C:\Users\wudf\AppData\Roaming\Tencent\Users\1392290346\QQ\WinTemp\RichOle\}9]`0~(52T8EQCUF41I`~MP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00892" y="5646756"/>
            <a:ext cx="428625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96132" y="2880083"/>
            <a:ext cx="433388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4" descr="C:\Users\wudf\AppData\Roaming\Tencent\Users\1392290346\QQ\WinTemp\RichOle\}J_CS5JL1OA1HU3E1U2{RA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00892" y="4518846"/>
            <a:ext cx="4445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3" descr="C:\Users\wudf\AppData\Roaming\Tencent\Users\1392290346\QQ\WinTemp\RichOle\{X_$0H09TUL]U0XHE{TQW(C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9512" y="2636912"/>
            <a:ext cx="500062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圆角矩形 60"/>
          <p:cNvSpPr>
            <a:spLocks noChangeArrowheads="1"/>
          </p:cNvSpPr>
          <p:nvPr/>
        </p:nvSpPr>
        <p:spPr bwMode="auto">
          <a:xfrm>
            <a:off x="179512" y="1772816"/>
            <a:ext cx="2088232" cy="792088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Clr>
                <a:srgbClr val="000000"/>
              </a:buClr>
              <a:buFont typeface="Wingdings" panose="05000000000000000000" pitchFamily="2" charset="2"/>
              <a:buNone/>
            </a:pPr>
            <a:r>
              <a:rPr lang="ru-RU" altLang="zh-CN" sz="1500" b="1" dirty="0">
                <a:solidFill>
                  <a:srgbClr val="FFFFFF"/>
                </a:solidFill>
                <a:latin typeface="Cambria" panose="02040503050406030204" pitchFamily="18" charset="0"/>
                <a:ea typeface="Microsoft YaHei" panose="020B0503020204020204" pitchFamily="34" charset="-122"/>
              </a:rPr>
              <a:t>Вторичная система энергетики</a:t>
            </a:r>
            <a:endParaRPr lang="zh-CN" altLang="en-US" sz="1500" b="1" dirty="0">
              <a:solidFill>
                <a:srgbClr val="FFFFFF"/>
              </a:solidFill>
              <a:latin typeface="Cambria" panose="02040503050406030204" pitchFamily="18" charset="0"/>
              <a:ea typeface="Microsoft YaHei" panose="020B0503020204020204" pitchFamily="34" charset="-122"/>
            </a:endParaRPr>
          </a:p>
        </p:txBody>
      </p:sp>
      <p:pic>
        <p:nvPicPr>
          <p:cNvPr id="41" name="Picture 4" descr="C:\Users\wudf\AppData\Roaming\Tencent\Users\1392290346\QQ\WinTemp\RichOle\}J_CS5JL1OA1HU3E1U2{RA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4376" y="3500438"/>
            <a:ext cx="500062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5" descr="C:\Users\wudf\AppData\Roaming\Tencent\Users\1392290346\QQ\WinTemp\RichOle\9S`[%F_RBLL(%P3@RHBKSYE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64110" y="4311660"/>
            <a:ext cx="500062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53477" y="5111613"/>
            <a:ext cx="504825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6" descr="C:\Users\wudf\AppData\Roaming\Tencent\Users\1392290346\QQ\WinTemp\RichOle\OQG5WZ3E{6}RV6~]Y)[OR)M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42844" y="5891445"/>
            <a:ext cx="500062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圆角矩形 74"/>
          <p:cNvSpPr>
            <a:spLocks noChangeArrowheads="1"/>
          </p:cNvSpPr>
          <p:nvPr/>
        </p:nvSpPr>
        <p:spPr bwMode="auto">
          <a:xfrm>
            <a:off x="7023100" y="1772817"/>
            <a:ext cx="1941388" cy="864095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Clr>
                <a:srgbClr val="000000"/>
              </a:buClr>
              <a:buFont typeface="Wingdings" panose="05000000000000000000" pitchFamily="2" charset="2"/>
              <a:buNone/>
            </a:pPr>
            <a:r>
              <a:rPr lang="ru-RU" altLang="zh-CN" sz="1500" b="1" dirty="0" smtClean="0">
                <a:solidFill>
                  <a:srgbClr val="FFFFFF"/>
                </a:solidFill>
                <a:latin typeface="Cambria" panose="02040503050406030204" pitchFamily="18" charset="0"/>
                <a:ea typeface="Microsoft YaHei" panose="020B0503020204020204" pitchFamily="34" charset="-122"/>
              </a:rPr>
              <a:t>Инжиниринг</a:t>
            </a:r>
            <a:r>
              <a:rPr lang="en-US" altLang="zh-CN" sz="1500" b="1" dirty="0">
                <a:solidFill>
                  <a:srgbClr val="FFFFFF"/>
                </a:solidFill>
                <a:latin typeface="Cambria" panose="02040503050406030204" pitchFamily="18" charset="0"/>
                <a:ea typeface="Microsoft YaHei" panose="020B0503020204020204" pitchFamily="34" charset="-122"/>
              </a:rPr>
              <a:t>,</a:t>
            </a:r>
            <a:r>
              <a:rPr lang="ru-RU" altLang="zh-CN" sz="1500" b="1" dirty="0">
                <a:solidFill>
                  <a:srgbClr val="FFFFFF"/>
                </a:solidFill>
                <a:latin typeface="Cambria" panose="02040503050406030204" pitchFamily="18" charset="0"/>
                <a:ea typeface="Microsoft YaHei" panose="020B0503020204020204" pitchFamily="34" charset="-122"/>
              </a:rPr>
              <a:t> консультация </a:t>
            </a:r>
            <a:r>
              <a:rPr lang="en-US" altLang="zh-CN" sz="1500" b="1" dirty="0">
                <a:solidFill>
                  <a:srgbClr val="FFFFFF"/>
                </a:solidFill>
                <a:latin typeface="Cambria" panose="02040503050406030204" pitchFamily="18" charset="0"/>
                <a:ea typeface="Microsoft YaHei" panose="020B0503020204020204" pitchFamily="34" charset="-122"/>
              </a:rPr>
              <a:t>&amp; </a:t>
            </a:r>
            <a:r>
              <a:rPr lang="ru-RU" altLang="zh-CN" sz="1500" b="1" dirty="0">
                <a:solidFill>
                  <a:srgbClr val="FFFFFF"/>
                </a:solidFill>
                <a:latin typeface="Cambria" panose="02040503050406030204" pitchFamily="18" charset="0"/>
                <a:ea typeface="Microsoft YaHei" panose="020B0503020204020204" pitchFamily="34" charset="-122"/>
              </a:rPr>
              <a:t>сервис</a:t>
            </a:r>
            <a:endParaRPr lang="zh-CN" altLang="en-US" sz="1500" b="1" dirty="0">
              <a:solidFill>
                <a:srgbClr val="FFFFFF"/>
              </a:solidFill>
              <a:latin typeface="Cambria" panose="02040503050406030204" pitchFamily="18" charset="0"/>
              <a:ea typeface="Microsoft YaHei" panose="020B0503020204020204" pitchFamily="34" charset="-122"/>
            </a:endParaRPr>
          </a:p>
        </p:txBody>
      </p:sp>
      <p:sp>
        <p:nvSpPr>
          <p:cNvPr id="46" name="Прямоугольник 46"/>
          <p:cNvSpPr/>
          <p:nvPr/>
        </p:nvSpPr>
        <p:spPr>
          <a:xfrm>
            <a:off x="7430632" y="4588952"/>
            <a:ext cx="127291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zh-CN" sz="1400" b="1" dirty="0" smtClean="0">
                <a:solidFill>
                  <a:srgbClr val="7030A0"/>
                </a:solidFill>
                <a:latin typeface="Cambria" panose="02040503050406030204" pitchFamily="18" charset="0"/>
                <a:ea typeface="Microsoft YaHei" panose="020B0503020204020204" pitchFamily="34" charset="-122"/>
              </a:rPr>
              <a:t>Мониторинг</a:t>
            </a:r>
            <a:endParaRPr lang="zh-CN" altLang="en-US" sz="1400" b="1" dirty="0">
              <a:solidFill>
                <a:srgbClr val="7030A0"/>
              </a:solidFill>
              <a:latin typeface="Cambria" panose="02040503050406030204" pitchFamily="18" charset="0"/>
              <a:ea typeface="Microsoft YaHei" panose="020B0503020204020204" pitchFamily="34" charset="-122"/>
            </a:endParaRPr>
          </a:p>
        </p:txBody>
      </p:sp>
      <p:sp>
        <p:nvSpPr>
          <p:cNvPr id="47" name="矩形 67"/>
          <p:cNvSpPr>
            <a:spLocks noChangeArrowheads="1"/>
          </p:cNvSpPr>
          <p:nvPr/>
        </p:nvSpPr>
        <p:spPr bwMode="auto">
          <a:xfrm>
            <a:off x="7429520" y="2857496"/>
            <a:ext cx="1714480" cy="52322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/>
            <a:r>
              <a:rPr lang="ru-RU" altLang="zh-CN" sz="1400" b="1" dirty="0">
                <a:solidFill>
                  <a:srgbClr val="7030A0"/>
                </a:solidFill>
                <a:latin typeface="Cambria" panose="02040503050406030204" pitchFamily="18" charset="0"/>
                <a:ea typeface="Microsoft YaHei" panose="020B0503020204020204" pitchFamily="34" charset="-122"/>
              </a:rPr>
              <a:t>Анализ</a:t>
            </a:r>
            <a:r>
              <a:rPr lang="ru-RU" altLang="zh-CN" sz="1400" b="1" dirty="0" smtClean="0">
                <a:solidFill>
                  <a:srgbClr val="0070C0"/>
                </a:solidFill>
                <a:latin typeface="Cambria" panose="02040503050406030204" pitchFamily="18" charset="0"/>
                <a:ea typeface="Microsoft YaHei" panose="020B0503020204020204" pitchFamily="34" charset="-122"/>
              </a:rPr>
              <a:t> </a:t>
            </a:r>
            <a:r>
              <a:rPr lang="ru-RU" altLang="zh-CN" sz="1400" b="1" dirty="0">
                <a:solidFill>
                  <a:srgbClr val="7030A0"/>
                </a:solidFill>
                <a:latin typeface="Cambria" panose="02040503050406030204" pitchFamily="18" charset="0"/>
                <a:ea typeface="Microsoft YaHei" panose="020B0503020204020204" pitchFamily="34" charset="-122"/>
              </a:rPr>
              <a:t>и </a:t>
            </a:r>
            <a:endParaRPr lang="en-US" altLang="zh-CN" sz="1400" b="1" dirty="0">
              <a:solidFill>
                <a:srgbClr val="7030A0"/>
              </a:solidFill>
              <a:latin typeface="Cambria" panose="02040503050406030204" pitchFamily="18" charset="0"/>
              <a:ea typeface="Microsoft YaHei" panose="020B0503020204020204" pitchFamily="34" charset="-122"/>
            </a:endParaRPr>
          </a:p>
          <a:p>
            <a:pPr eaLnBrk="1" hangingPunct="1"/>
            <a:r>
              <a:rPr lang="ru-RU" altLang="zh-CN" sz="1400" b="1" dirty="0">
                <a:solidFill>
                  <a:srgbClr val="7030A0"/>
                </a:solidFill>
                <a:latin typeface="Cambria" panose="02040503050406030204" pitchFamily="18" charset="0"/>
                <a:ea typeface="Microsoft YaHei" panose="020B0503020204020204" pitchFamily="34" charset="-122"/>
              </a:rPr>
              <a:t>моделирование</a:t>
            </a:r>
            <a:endParaRPr lang="zh-CN" altLang="en-US" sz="1400" b="1" dirty="0">
              <a:solidFill>
                <a:srgbClr val="7030A0"/>
              </a:solidFill>
              <a:latin typeface="Cambria" panose="02040503050406030204" pitchFamily="18" charset="0"/>
              <a:ea typeface="Microsoft YaHei" panose="020B0503020204020204" pitchFamily="34" charset="-122"/>
            </a:endParaRPr>
          </a:p>
        </p:txBody>
      </p:sp>
      <p:sp>
        <p:nvSpPr>
          <p:cNvPr id="48" name="矩形 67"/>
          <p:cNvSpPr>
            <a:spLocks noChangeArrowheads="1"/>
          </p:cNvSpPr>
          <p:nvPr/>
        </p:nvSpPr>
        <p:spPr bwMode="auto">
          <a:xfrm>
            <a:off x="7440153" y="3478413"/>
            <a:ext cx="1653017" cy="30777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eaLnBrk="1" hangingPunct="1"/>
            <a:r>
              <a:rPr lang="ru-RU" altLang="zh-CN" sz="1400" b="1" dirty="0" smtClean="0">
                <a:solidFill>
                  <a:srgbClr val="7030A0"/>
                </a:solidFill>
                <a:latin typeface="Cambria" panose="02040503050406030204" pitchFamily="18" charset="0"/>
                <a:ea typeface="Microsoft YaHei" panose="020B0503020204020204" pitchFamily="34" charset="-122"/>
              </a:rPr>
              <a:t>Проектирование</a:t>
            </a:r>
            <a:endParaRPr lang="zh-CN" altLang="en-US" sz="1400" b="1" dirty="0">
              <a:solidFill>
                <a:srgbClr val="7030A0"/>
              </a:solidFill>
              <a:latin typeface="Cambria" panose="02040503050406030204" pitchFamily="18" charset="0"/>
              <a:ea typeface="Microsoft YaHei" panose="020B0503020204020204" pitchFamily="34" charset="-122"/>
            </a:endParaRPr>
          </a:p>
        </p:txBody>
      </p:sp>
      <p:sp>
        <p:nvSpPr>
          <p:cNvPr id="49" name="矩形 67"/>
          <p:cNvSpPr>
            <a:spLocks noChangeArrowheads="1"/>
          </p:cNvSpPr>
          <p:nvPr/>
        </p:nvSpPr>
        <p:spPr bwMode="auto">
          <a:xfrm>
            <a:off x="7429520" y="4857760"/>
            <a:ext cx="1691680" cy="73866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1" hangingPunct="1"/>
            <a:r>
              <a:rPr lang="ru-RU" altLang="zh-CN" sz="1400" b="1" dirty="0">
                <a:solidFill>
                  <a:srgbClr val="7030A0"/>
                </a:solidFill>
                <a:latin typeface="Cambria" panose="02040503050406030204" pitchFamily="18" charset="0"/>
                <a:ea typeface="Microsoft YaHei" panose="020B0503020204020204" pitchFamily="34" charset="-122"/>
              </a:rPr>
              <a:t>Эксплуатация и </a:t>
            </a:r>
            <a:endParaRPr lang="ru-RU" altLang="zh-CN" sz="1400" b="1" dirty="0">
              <a:solidFill>
                <a:srgbClr val="7030A0"/>
              </a:solidFill>
              <a:latin typeface="Cambria" panose="02040503050406030204" pitchFamily="18" charset="0"/>
              <a:ea typeface="Microsoft YaHei" panose="020B0503020204020204" pitchFamily="34" charset="-122"/>
            </a:endParaRPr>
          </a:p>
          <a:p>
            <a:pPr eaLnBrk="1" hangingPunct="1"/>
            <a:r>
              <a:rPr lang="ru-RU" altLang="zh-CN" sz="1400" b="1" dirty="0">
                <a:solidFill>
                  <a:srgbClr val="7030A0"/>
                </a:solidFill>
                <a:latin typeface="Cambria" panose="02040503050406030204" pitchFamily="18" charset="0"/>
                <a:ea typeface="Microsoft YaHei" panose="020B0503020204020204" pitchFamily="34" charset="-122"/>
              </a:rPr>
              <a:t>техническое</a:t>
            </a:r>
            <a:r>
              <a:rPr lang="ru-RU" altLang="zh-CN" sz="1300" b="1" dirty="0" smtClean="0">
                <a:solidFill>
                  <a:srgbClr val="0070C0"/>
                </a:solidFill>
                <a:latin typeface="Cambria" panose="02040503050406030204" pitchFamily="18" charset="0"/>
                <a:ea typeface="Microsoft YaHei" panose="020B0503020204020204" pitchFamily="34" charset="-122"/>
              </a:rPr>
              <a:t> </a:t>
            </a:r>
            <a:r>
              <a:rPr lang="ru-RU" altLang="zh-CN" sz="1400" b="1" dirty="0">
                <a:solidFill>
                  <a:srgbClr val="7030A0"/>
                </a:solidFill>
                <a:latin typeface="Cambria" panose="02040503050406030204" pitchFamily="18" charset="0"/>
                <a:ea typeface="Microsoft YaHei" panose="020B0503020204020204" pitchFamily="34" charset="-122"/>
              </a:rPr>
              <a:t>обслуживание</a:t>
            </a:r>
            <a:endParaRPr lang="zh-CN" altLang="en-US" sz="1400" b="1" dirty="0">
              <a:solidFill>
                <a:srgbClr val="7030A0"/>
              </a:solidFill>
              <a:latin typeface="Cambria" panose="02040503050406030204" pitchFamily="18" charset="0"/>
              <a:ea typeface="Microsoft YaHei" panose="020B0503020204020204" pitchFamily="34" charset="-122"/>
            </a:endParaRPr>
          </a:p>
        </p:txBody>
      </p:sp>
      <p:cxnSp>
        <p:nvCxnSpPr>
          <p:cNvPr id="50" name="直接箭头连接符 63"/>
          <p:cNvCxnSpPr>
            <a:cxnSpLocks noChangeShapeType="1"/>
            <a:endCxn id="24" idx="0"/>
          </p:cNvCxnSpPr>
          <p:nvPr/>
        </p:nvCxnSpPr>
        <p:spPr bwMode="auto">
          <a:xfrm flipH="1">
            <a:off x="5797550" y="1556792"/>
            <a:ext cx="174" cy="216024"/>
          </a:xfrm>
          <a:prstGeom prst="straightConnector1">
            <a:avLst/>
          </a:prstGeom>
          <a:noFill/>
          <a:ln w="19050" algn="ctr">
            <a:solidFill>
              <a:srgbClr val="326E82"/>
            </a:solidFill>
            <a:round/>
            <a:tailEnd type="arrow" w="med" len="med"/>
          </a:ln>
        </p:spPr>
      </p:cxnSp>
      <p:cxnSp>
        <p:nvCxnSpPr>
          <p:cNvPr id="51" name="直接箭头连接符 63"/>
          <p:cNvCxnSpPr>
            <a:cxnSpLocks noChangeShapeType="1"/>
          </p:cNvCxnSpPr>
          <p:nvPr/>
        </p:nvCxnSpPr>
        <p:spPr bwMode="auto">
          <a:xfrm flipH="1">
            <a:off x="7956376" y="1556792"/>
            <a:ext cx="174" cy="216024"/>
          </a:xfrm>
          <a:prstGeom prst="straightConnector1">
            <a:avLst/>
          </a:prstGeom>
          <a:noFill/>
          <a:ln w="19050" algn="ctr">
            <a:solidFill>
              <a:srgbClr val="326E82"/>
            </a:solidFill>
            <a:round/>
            <a:tailEnd type="arrow" w="med" len="med"/>
          </a:ln>
        </p:spPr>
      </p:cxnSp>
      <p:cxnSp>
        <p:nvCxnSpPr>
          <p:cNvPr id="52" name="直接箭头连接符 63"/>
          <p:cNvCxnSpPr>
            <a:cxnSpLocks noChangeShapeType="1"/>
          </p:cNvCxnSpPr>
          <p:nvPr/>
        </p:nvCxnSpPr>
        <p:spPr bwMode="auto">
          <a:xfrm flipH="1">
            <a:off x="3491880" y="1556792"/>
            <a:ext cx="174" cy="216024"/>
          </a:xfrm>
          <a:prstGeom prst="straightConnector1">
            <a:avLst/>
          </a:prstGeom>
          <a:noFill/>
          <a:ln w="19050" algn="ctr">
            <a:solidFill>
              <a:srgbClr val="326E82"/>
            </a:solidFill>
            <a:round/>
            <a:tailEnd type="arrow" w="med" len="med"/>
          </a:ln>
        </p:spPr>
      </p:cxnSp>
      <p:cxnSp>
        <p:nvCxnSpPr>
          <p:cNvPr id="53" name="直接箭头连接符 63"/>
          <p:cNvCxnSpPr>
            <a:cxnSpLocks noChangeShapeType="1"/>
          </p:cNvCxnSpPr>
          <p:nvPr/>
        </p:nvCxnSpPr>
        <p:spPr bwMode="auto">
          <a:xfrm flipH="1">
            <a:off x="1115442" y="1556792"/>
            <a:ext cx="174" cy="216024"/>
          </a:xfrm>
          <a:prstGeom prst="straightConnector1">
            <a:avLst/>
          </a:prstGeom>
          <a:noFill/>
          <a:ln w="19050" algn="ctr">
            <a:solidFill>
              <a:srgbClr val="326E82"/>
            </a:solidFill>
            <a:round/>
            <a:tailEnd type="arrow" w="med" len="med"/>
          </a:ln>
        </p:spPr>
      </p:cxnSp>
      <p:sp>
        <p:nvSpPr>
          <p:cNvPr id="54" name="圆角矩形 123"/>
          <p:cNvSpPr>
            <a:spLocks noChangeArrowheads="1"/>
          </p:cNvSpPr>
          <p:nvPr/>
        </p:nvSpPr>
        <p:spPr bwMode="auto">
          <a:xfrm>
            <a:off x="2392362" y="1777951"/>
            <a:ext cx="2179638" cy="786953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Clr>
                <a:srgbClr val="000000"/>
              </a:buClr>
              <a:buFont typeface="Wingdings" panose="05000000000000000000" pitchFamily="2" charset="2"/>
              <a:buNone/>
            </a:pPr>
            <a:r>
              <a:rPr lang="ru-RU" altLang="zh-CN" sz="1500" b="1" dirty="0" smtClean="0">
                <a:solidFill>
                  <a:srgbClr val="FFFFFF"/>
                </a:solidFill>
                <a:latin typeface="Cambria" panose="02040503050406030204" pitchFamily="18" charset="0"/>
                <a:ea typeface="Microsoft YaHei" panose="020B0503020204020204" pitchFamily="34" charset="-122"/>
              </a:rPr>
              <a:t>Высоковольтное и низковольтное  оборудование </a:t>
            </a:r>
            <a:endParaRPr lang="zh-CN" altLang="en-US" sz="1500" b="1" dirty="0">
              <a:solidFill>
                <a:srgbClr val="FFFFFF"/>
              </a:solidFill>
              <a:latin typeface="Cambria" panose="02040503050406030204" pitchFamily="18" charset="0"/>
              <a:ea typeface="Microsoft YaHei" panose="020B0503020204020204" pitchFamily="34" charset="-122"/>
            </a:endParaRPr>
          </a:p>
        </p:txBody>
      </p:sp>
      <p:pic>
        <p:nvPicPr>
          <p:cNvPr id="55" name="Picture 11" descr="C:\Users\wudf\AppData\Roaming\Tencent\Users\1392290346\QQ\WinTemp\RichOle\ATOT%%8C6}8ABH}5{D~[B_B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267744" y="4944591"/>
            <a:ext cx="42862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" name="矩形 159"/>
          <p:cNvSpPr>
            <a:spLocks noChangeArrowheads="1"/>
          </p:cNvSpPr>
          <p:nvPr/>
        </p:nvSpPr>
        <p:spPr bwMode="auto">
          <a:xfrm>
            <a:off x="2699792" y="2760985"/>
            <a:ext cx="1728192" cy="30777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/>
            <a:r>
              <a:rPr lang="ru-RU" altLang="zh-CN" sz="1400" b="1" dirty="0" smtClean="0">
                <a:solidFill>
                  <a:srgbClr val="FF9933"/>
                </a:solidFill>
                <a:latin typeface="Cambria" panose="02040503050406030204" pitchFamily="18" charset="0"/>
                <a:ea typeface="Microsoft YaHei" panose="020B0503020204020204" pitchFamily="34" charset="-122"/>
              </a:rPr>
              <a:t>Ячейки 6-20 кВ</a:t>
            </a:r>
            <a:endParaRPr lang="zh-CN" altLang="en-US" sz="1400" b="1" dirty="0">
              <a:solidFill>
                <a:srgbClr val="FF9933"/>
              </a:solidFill>
              <a:latin typeface="Cambria" panose="02040503050406030204" pitchFamily="18" charset="0"/>
              <a:ea typeface="Microsoft YaHei" panose="020B0503020204020204" pitchFamily="34" charset="-122"/>
            </a:endParaRPr>
          </a:p>
        </p:txBody>
      </p:sp>
      <p:sp>
        <p:nvSpPr>
          <p:cNvPr id="57" name="矩形 127"/>
          <p:cNvSpPr>
            <a:spLocks noChangeArrowheads="1"/>
          </p:cNvSpPr>
          <p:nvPr/>
        </p:nvSpPr>
        <p:spPr bwMode="auto">
          <a:xfrm>
            <a:off x="2699792" y="5013176"/>
            <a:ext cx="959430" cy="30777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zh-CN" sz="1400" b="1" dirty="0">
                <a:solidFill>
                  <a:srgbClr val="FF9933"/>
                </a:solidFill>
                <a:latin typeface="Cambria" panose="02040503050406030204" pitchFamily="18" charset="0"/>
                <a:ea typeface="Microsoft YaHei" panose="020B0503020204020204" pitchFamily="34" charset="-122"/>
              </a:rPr>
              <a:t>STATCOM</a:t>
            </a:r>
            <a:endParaRPr lang="zh-CN" altLang="en-US" sz="1400" b="1" dirty="0">
              <a:solidFill>
                <a:srgbClr val="FF9933"/>
              </a:solidFill>
              <a:latin typeface="Cambria" panose="02040503050406030204" pitchFamily="18" charset="0"/>
              <a:ea typeface="Microsoft YaHei" panose="020B0503020204020204" pitchFamily="34" charset="-122"/>
            </a:endParaRPr>
          </a:p>
        </p:txBody>
      </p:sp>
      <p:pic>
        <p:nvPicPr>
          <p:cNvPr id="58" name="Picture 2" descr="C:\Users\User\Desktop\2016\Презентации\Фото для презентации 1\mmexport1465533653209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267744" y="2708920"/>
            <a:ext cx="432048" cy="443159"/>
          </a:xfrm>
          <a:prstGeom prst="rect">
            <a:avLst/>
          </a:prstGeom>
          <a:noFill/>
        </p:spPr>
      </p:pic>
      <p:pic>
        <p:nvPicPr>
          <p:cNvPr id="59" name="Picture 3" descr="C:\Users\User\Desktop\2016\Презентации\Фото для презентации 1\mmexport1465533625349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267744" y="3284984"/>
            <a:ext cx="432048" cy="432048"/>
          </a:xfrm>
          <a:prstGeom prst="rect">
            <a:avLst/>
          </a:prstGeom>
          <a:noFill/>
        </p:spPr>
      </p:pic>
      <p:sp>
        <p:nvSpPr>
          <p:cNvPr id="60" name="矩形 127"/>
          <p:cNvSpPr>
            <a:spLocks noChangeArrowheads="1"/>
          </p:cNvSpPr>
          <p:nvPr/>
        </p:nvSpPr>
        <p:spPr bwMode="auto">
          <a:xfrm>
            <a:off x="2699792" y="3212976"/>
            <a:ext cx="1872208" cy="52322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/>
            <a:r>
              <a:rPr lang="ru-RU" altLang="zh-CN" sz="1400" b="1" dirty="0" smtClean="0">
                <a:solidFill>
                  <a:srgbClr val="FF9933"/>
                </a:solidFill>
                <a:latin typeface="Cambria" panose="02040503050406030204" pitchFamily="18" charset="0"/>
                <a:ea typeface="Microsoft YaHei" panose="020B0503020204020204" pitchFamily="34" charset="-122"/>
              </a:rPr>
              <a:t>Шкафы релейной защиты до 500 кВ</a:t>
            </a:r>
            <a:endParaRPr lang="zh-CN" altLang="en-US" sz="1400" b="1" dirty="0">
              <a:solidFill>
                <a:srgbClr val="FF9933"/>
              </a:solidFill>
              <a:latin typeface="Cambria" panose="02040503050406030204" pitchFamily="18" charset="0"/>
              <a:ea typeface="Microsoft YaHei" panose="020B0503020204020204" pitchFamily="34" charset="-122"/>
            </a:endParaRPr>
          </a:p>
        </p:txBody>
      </p:sp>
      <p:sp>
        <p:nvSpPr>
          <p:cNvPr id="61" name="矩形 127"/>
          <p:cNvSpPr>
            <a:spLocks noChangeArrowheads="1"/>
          </p:cNvSpPr>
          <p:nvPr/>
        </p:nvSpPr>
        <p:spPr bwMode="auto">
          <a:xfrm>
            <a:off x="2699792" y="3841303"/>
            <a:ext cx="599844" cy="30777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eaLnBrk="1" hangingPunct="1"/>
            <a:r>
              <a:rPr lang="ru-RU" altLang="zh-CN" sz="1400" b="1" dirty="0" smtClean="0">
                <a:solidFill>
                  <a:srgbClr val="FF9933"/>
                </a:solidFill>
                <a:latin typeface="Cambria" panose="02040503050406030204" pitchFamily="18" charset="0"/>
                <a:ea typeface="Microsoft YaHei" panose="020B0503020204020204" pitchFamily="34" charset="-122"/>
              </a:rPr>
              <a:t>ШСН</a:t>
            </a:r>
            <a:endParaRPr lang="zh-CN" altLang="en-US" sz="1400" b="1" dirty="0">
              <a:solidFill>
                <a:srgbClr val="FF9933"/>
              </a:solidFill>
              <a:latin typeface="Cambria" panose="02040503050406030204" pitchFamily="18" charset="0"/>
              <a:ea typeface="Microsoft YaHei" panose="020B0503020204020204" pitchFamily="34" charset="-122"/>
            </a:endParaRPr>
          </a:p>
        </p:txBody>
      </p:sp>
      <p:sp>
        <p:nvSpPr>
          <p:cNvPr id="62" name="矩形 127"/>
          <p:cNvSpPr>
            <a:spLocks noChangeArrowheads="1"/>
          </p:cNvSpPr>
          <p:nvPr/>
        </p:nvSpPr>
        <p:spPr bwMode="auto">
          <a:xfrm>
            <a:off x="2699792" y="4417367"/>
            <a:ext cx="609462" cy="30777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eaLnBrk="1" hangingPunct="1"/>
            <a:r>
              <a:rPr lang="ru-RU" altLang="zh-CN" sz="1400" b="1" dirty="0" smtClean="0">
                <a:solidFill>
                  <a:srgbClr val="FF9933"/>
                </a:solidFill>
                <a:latin typeface="Cambria" panose="02040503050406030204" pitchFamily="18" charset="0"/>
                <a:ea typeface="Microsoft YaHei" panose="020B0503020204020204" pitchFamily="34" charset="-122"/>
              </a:rPr>
              <a:t>ШПТ</a:t>
            </a:r>
            <a:endParaRPr lang="zh-CN" altLang="en-US" sz="1400" b="1" dirty="0">
              <a:solidFill>
                <a:srgbClr val="FF9933"/>
              </a:solidFill>
              <a:latin typeface="Cambria" panose="02040503050406030204" pitchFamily="18" charset="0"/>
              <a:ea typeface="Microsoft YaHei" panose="020B0503020204020204" pitchFamily="34" charset="-122"/>
            </a:endParaRPr>
          </a:p>
        </p:txBody>
      </p:sp>
      <p:pic>
        <p:nvPicPr>
          <p:cNvPr id="63" name="Picture 4" descr="C:\Users\User\Desktop\2016\Презентации\Фото для презентации 1\20160311_151816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264133" y="3789040"/>
            <a:ext cx="435659" cy="432048"/>
          </a:xfrm>
          <a:prstGeom prst="rect">
            <a:avLst/>
          </a:prstGeom>
          <a:noFill/>
        </p:spPr>
      </p:pic>
      <p:pic>
        <p:nvPicPr>
          <p:cNvPr id="64" name="Picture 5" descr="C:\Users\User\Desktop\2016\Презентации\Фото для презентации 1\IMG-20160127-WA0009.jpe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265180" y="4365104"/>
            <a:ext cx="434612" cy="4506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1" cstate="screen"/>
          <a:srcRect/>
          <a:stretch>
            <a:fillRect/>
          </a:stretch>
        </p:blipFill>
        <p:spPr bwMode="auto">
          <a:xfrm>
            <a:off x="3786182" y="3277563"/>
            <a:ext cx="5357818" cy="3580437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4" name="Picture 2" descr="C:\Users\Bolat Sultankulov\Documents\Diyaz Nurmakhanovich\logo pn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43834" y="123702"/>
            <a:ext cx="1357322" cy="1162158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85720" y="357166"/>
            <a:ext cx="5786446" cy="387546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30048" y="4326162"/>
            <a:ext cx="3429024" cy="242886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3141</Words>
  <Application>WPS 演示</Application>
  <PresentationFormat>On-screen Show (4:3)</PresentationFormat>
  <Paragraphs>195</Paragraphs>
  <Slides>12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5" baseType="lpstr">
      <vt:lpstr>Arial</vt:lpstr>
      <vt:lpstr>SimSun</vt:lpstr>
      <vt:lpstr>Wingdings</vt:lpstr>
      <vt:lpstr>Cambria</vt:lpstr>
      <vt:lpstr>Myriad Arabic</vt:lpstr>
      <vt:lpstr>Microsoft YaHei</vt:lpstr>
      <vt:lpstr>Verdana</vt:lpstr>
      <vt:lpstr>SimHei</vt:lpstr>
      <vt:lpstr/>
      <vt:lpstr>Arial Unicode MS</vt:lpstr>
      <vt:lpstr>Calibri</vt:lpstr>
      <vt:lpstr>AMGDT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Bolat Sultankulov</dc:creator>
  <cp:lastModifiedBy>Менеджер</cp:lastModifiedBy>
  <cp:revision>6</cp:revision>
  <dcterms:created xsi:type="dcterms:W3CDTF">2016-07-02T10:05:00Z</dcterms:created>
  <dcterms:modified xsi:type="dcterms:W3CDTF">2017-09-22T10:48:53Z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2052-10.1.0.6750</vt:lpwstr>
  </property>
</Properties>
</file>